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69" r:id="rId2"/>
    <p:sldId id="414" r:id="rId3"/>
    <p:sldId id="413" r:id="rId4"/>
    <p:sldId id="283" r:id="rId5"/>
    <p:sldId id="289" r:id="rId6"/>
    <p:sldId id="294" r:id="rId7"/>
    <p:sldId id="295" r:id="rId8"/>
    <p:sldId id="383" r:id="rId9"/>
    <p:sldId id="293" r:id="rId10"/>
    <p:sldId id="378" r:id="rId11"/>
    <p:sldId id="379" r:id="rId12"/>
    <p:sldId id="380" r:id="rId13"/>
    <p:sldId id="381" r:id="rId14"/>
    <p:sldId id="416" r:id="rId15"/>
    <p:sldId id="423" r:id="rId16"/>
    <p:sldId id="422" r:id="rId17"/>
    <p:sldId id="386" r:id="rId18"/>
    <p:sldId id="388" r:id="rId19"/>
    <p:sldId id="296"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wshonara Syeda" initials="RS" lastIdx="6" clrIdx="0">
    <p:extLst>
      <p:ext uri="{19B8F6BF-5375-455C-9EA6-DF929625EA0E}">
        <p15:presenceInfo xmlns:p15="http://schemas.microsoft.com/office/powerpoint/2012/main" userId="S-1-5-21-3685816821-1215056363-1987234180-94685" providerId="AD"/>
      </p:ext>
    </p:extLst>
  </p:cmAuthor>
  <p:cmAuthor id="2" name="Brieze Read" initials="BR" lastIdx="14" clrIdx="1">
    <p:extLst>
      <p:ext uri="{19B8F6BF-5375-455C-9EA6-DF929625EA0E}">
        <p15:presenceInfo xmlns:p15="http://schemas.microsoft.com/office/powerpoint/2012/main" userId="S::Brieze.Read@phe.gov.uk::4a2f24af-dd89-4c88-a63f-21d25562bea9" providerId="AD"/>
      </p:ext>
    </p:extLst>
  </p:cmAuthor>
  <p:cmAuthor id="3" name="Amy Jackson" initials="AJ" lastIdx="72" clrIdx="2">
    <p:extLst>
      <p:ext uri="{19B8F6BF-5375-455C-9EA6-DF929625EA0E}">
        <p15:presenceInfo xmlns:p15="http://schemas.microsoft.com/office/powerpoint/2012/main" userId="S::Amy.Jackson@phe.gov.uk::77aedddc-d875-4e79-9e3a-73755385c3b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2B38F"/>
    <a:srgbClr val="96C223"/>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08" autoAdjust="0"/>
    <p:restoredTop sz="86385" autoAdjust="0"/>
  </p:normalViewPr>
  <p:slideViewPr>
    <p:cSldViewPr snapToGrid="0">
      <p:cViewPr varScale="1">
        <p:scale>
          <a:sx n="95" d="100"/>
          <a:sy n="95" d="100"/>
        </p:scale>
        <p:origin x="714" y="7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9F65F3-53B8-4694-B59A-8D4EBCE9D70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069EECD1-34F2-420C-9E59-DF171D1D8E9A}">
      <dgm:prSet phldrT="[Text]" custT="1"/>
      <dgm:spPr>
        <a:solidFill>
          <a:schemeClr val="accent3"/>
        </a:solidFill>
        <a:ln w="28575">
          <a:solidFill>
            <a:schemeClr val="accent3"/>
          </a:solidFill>
        </a:ln>
      </dgm:spPr>
      <dgm:t>
        <a:bodyPr/>
        <a:lstStyle/>
        <a:p>
          <a:r>
            <a:rPr lang="en-GB" sz="1200" dirty="0">
              <a:solidFill>
                <a:schemeClr val="tx1"/>
              </a:solidFill>
              <a:latin typeface="Raleway" pitchFamily="2" charset="0"/>
              <a:cs typeface="Arial" panose="020B0604020202020204" pitchFamily="34" charset="0"/>
            </a:rPr>
            <a:t>KS1</a:t>
          </a:r>
        </a:p>
      </dgm:t>
      <dgm:extLst>
        <a:ext uri="{E40237B7-FDA0-4F09-8148-C483321AD2D9}">
          <dgm14:cNvPr xmlns:dgm14="http://schemas.microsoft.com/office/drawing/2010/diagram" id="0" name="" descr="KS1&#10;"/>
        </a:ext>
      </dgm:extLst>
    </dgm:pt>
    <dgm:pt modelId="{CC2F3B60-C33C-4059-9089-215E43EED930}" type="parTrans" cxnId="{C3A783C3-94FB-4961-BA0F-C3C511F199FB}">
      <dgm:prSet/>
      <dgm:spPr/>
      <dgm:t>
        <a:bodyPr/>
        <a:lstStyle/>
        <a:p>
          <a:endParaRPr lang="en-GB" sz="1200">
            <a:latin typeface="Raleway" pitchFamily="2" charset="0"/>
            <a:cs typeface="Arial" panose="020B0604020202020204" pitchFamily="34" charset="0"/>
          </a:endParaRPr>
        </a:p>
      </dgm:t>
    </dgm:pt>
    <dgm:pt modelId="{A351FBA8-2AAB-4FDF-B1F3-9E085577E8C8}" type="sibTrans" cxnId="{C3A783C3-94FB-4961-BA0F-C3C511F199FB}">
      <dgm:prSet/>
      <dgm:spPr/>
      <dgm:t>
        <a:bodyPr/>
        <a:lstStyle/>
        <a:p>
          <a:endParaRPr lang="en-GB" sz="1200">
            <a:latin typeface="Raleway" pitchFamily="2" charset="0"/>
            <a:cs typeface="Arial" panose="020B0604020202020204" pitchFamily="34" charset="0"/>
          </a:endParaRPr>
        </a:p>
      </dgm:t>
    </dgm:pt>
    <dgm:pt modelId="{1096DEB1-4838-48B4-AAAF-5D1BA5F555BE}">
      <dgm:prSet phldrT="[Text]" custT="1"/>
      <dgm:spPr>
        <a:ln w="28575">
          <a:solidFill>
            <a:schemeClr val="accent3"/>
          </a:solidFill>
        </a:ln>
      </dgm:spPr>
      <dgm:t>
        <a:bodyPr/>
        <a:lstStyle/>
        <a:p>
          <a:r>
            <a:rPr lang="en-GB" sz="1200" dirty="0">
              <a:latin typeface="Raleway" pitchFamily="2" charset="0"/>
              <a:cs typeface="Arial" panose="020B0604020202020204" pitchFamily="34" charset="0"/>
            </a:rPr>
            <a:t>Be introduced to the topic of microbes, and learn the different characteristics of the main types of microbes, and understand that microbes are found everywhere</a:t>
          </a:r>
        </a:p>
      </dgm:t>
      <dgm:extLst>
        <a:ext uri="{E40237B7-FDA0-4F09-8148-C483321AD2D9}">
          <dgm14:cNvPr xmlns:dgm14="http://schemas.microsoft.com/office/drawing/2010/diagram" id="0" name="" descr="Be introduced to the topic of microbes, and learn the different characteristics of the main types of microbes, and understand that microbes are found everywhere&#10;"/>
        </a:ext>
      </dgm:extLst>
    </dgm:pt>
    <dgm:pt modelId="{042DE83B-6124-4EE7-AAB1-E1547431D3F5}" type="parTrans" cxnId="{F68E5666-7602-48C8-8636-0094528807BB}">
      <dgm:prSet/>
      <dgm:spPr/>
      <dgm:t>
        <a:bodyPr/>
        <a:lstStyle/>
        <a:p>
          <a:endParaRPr lang="en-GB" sz="1200">
            <a:latin typeface="Raleway" pitchFamily="2" charset="0"/>
            <a:cs typeface="Arial" panose="020B0604020202020204" pitchFamily="34" charset="0"/>
          </a:endParaRPr>
        </a:p>
      </dgm:t>
    </dgm:pt>
    <dgm:pt modelId="{61CCD5AC-0A19-410F-8A2F-E3CC36E10C16}" type="sibTrans" cxnId="{F68E5666-7602-48C8-8636-0094528807BB}">
      <dgm:prSet/>
      <dgm:spPr/>
      <dgm:t>
        <a:bodyPr/>
        <a:lstStyle/>
        <a:p>
          <a:endParaRPr lang="en-GB" sz="1200">
            <a:latin typeface="Raleway" pitchFamily="2" charset="0"/>
            <a:cs typeface="Arial" panose="020B0604020202020204" pitchFamily="34" charset="0"/>
          </a:endParaRPr>
        </a:p>
      </dgm:t>
    </dgm:pt>
    <dgm:pt modelId="{6FDAF192-D219-4021-AFBF-4E14FE75F9C3}">
      <dgm:prSet phldrT="[Text]" custT="1"/>
      <dgm:spPr>
        <a:solidFill>
          <a:schemeClr val="accent4"/>
        </a:solidFill>
        <a:ln w="28575">
          <a:solidFill>
            <a:schemeClr val="accent4"/>
          </a:solidFill>
        </a:ln>
      </dgm:spPr>
      <dgm:t>
        <a:bodyPr/>
        <a:lstStyle/>
        <a:p>
          <a:r>
            <a:rPr lang="en-GB" sz="1200" dirty="0">
              <a:solidFill>
                <a:schemeClr val="tx1"/>
              </a:solidFill>
              <a:latin typeface="Raleway" pitchFamily="2" charset="0"/>
              <a:cs typeface="Arial" panose="020B0604020202020204" pitchFamily="34" charset="0"/>
            </a:rPr>
            <a:t>KS2</a:t>
          </a:r>
        </a:p>
      </dgm:t>
      <dgm:extLst>
        <a:ext uri="{E40237B7-FDA0-4F09-8148-C483321AD2D9}">
          <dgm14:cNvPr xmlns:dgm14="http://schemas.microsoft.com/office/drawing/2010/diagram" id="0" name="" descr="KS2&#10;"/>
        </a:ext>
      </dgm:extLst>
    </dgm:pt>
    <dgm:pt modelId="{FF9771A0-2863-479E-A21B-FB7BDB1AEC0F}" type="parTrans" cxnId="{7690330E-D31A-4A2D-8622-279604EE7887}">
      <dgm:prSet/>
      <dgm:spPr/>
      <dgm:t>
        <a:bodyPr/>
        <a:lstStyle/>
        <a:p>
          <a:endParaRPr lang="en-GB" sz="1200">
            <a:latin typeface="Raleway" pitchFamily="2" charset="0"/>
            <a:cs typeface="Arial" panose="020B0604020202020204" pitchFamily="34" charset="0"/>
          </a:endParaRPr>
        </a:p>
      </dgm:t>
    </dgm:pt>
    <dgm:pt modelId="{506909BC-8807-4510-92EC-73EBD5499D9B}" type="sibTrans" cxnId="{7690330E-D31A-4A2D-8622-279604EE7887}">
      <dgm:prSet/>
      <dgm:spPr/>
      <dgm:t>
        <a:bodyPr/>
        <a:lstStyle/>
        <a:p>
          <a:endParaRPr lang="en-GB" sz="1200">
            <a:latin typeface="Raleway" pitchFamily="2" charset="0"/>
            <a:cs typeface="Arial" panose="020B0604020202020204" pitchFamily="34" charset="0"/>
          </a:endParaRPr>
        </a:p>
      </dgm:t>
    </dgm:pt>
    <dgm:pt modelId="{20AA38A3-8C15-4573-A412-0938A943B19B}">
      <dgm:prSet phldrT="[Text]" custT="1"/>
      <dgm:spPr>
        <a:ln w="28575">
          <a:solidFill>
            <a:schemeClr val="accent6"/>
          </a:solidFill>
        </a:ln>
      </dgm:spPr>
      <dgm:t>
        <a:bodyPr/>
        <a:lstStyle/>
        <a:p>
          <a:r>
            <a:rPr lang="en-GB" sz="1200" dirty="0">
              <a:latin typeface="Raleway" pitchFamily="2" charset="0"/>
              <a:cs typeface="Arial" panose="020B0604020202020204" pitchFamily="34" charset="0"/>
            </a:rPr>
            <a:t>Explore how useful microbes have been used in industry, and consider what they would do, if they were public health officials, in the case of an infectious disease outbreak</a:t>
          </a:r>
        </a:p>
      </dgm:t>
      <dgm:extLst>
        <a:ext uri="{E40237B7-FDA0-4F09-8148-C483321AD2D9}">
          <dgm14:cNvPr xmlns:dgm14="http://schemas.microsoft.com/office/drawing/2010/diagram" id="0" name="" descr="Explore how useful microbes have been used in industry, and consider what they would do, if they were public health officials, in the case of an infectious disease outbreak&#10;"/>
        </a:ext>
      </dgm:extLst>
    </dgm:pt>
    <dgm:pt modelId="{ABB69363-58C1-4FA7-A26A-A799C01023E0}" type="parTrans" cxnId="{255EC56A-1561-4C05-8537-5FF02C5B5EFC}">
      <dgm:prSet/>
      <dgm:spPr/>
      <dgm:t>
        <a:bodyPr/>
        <a:lstStyle/>
        <a:p>
          <a:endParaRPr lang="en-GB" sz="1200">
            <a:latin typeface="Raleway" pitchFamily="2" charset="0"/>
            <a:cs typeface="Arial" panose="020B0604020202020204" pitchFamily="34" charset="0"/>
          </a:endParaRPr>
        </a:p>
      </dgm:t>
    </dgm:pt>
    <dgm:pt modelId="{101B042D-991A-47DA-9AB5-7805BBD28497}" type="sibTrans" cxnId="{255EC56A-1561-4C05-8537-5FF02C5B5EFC}">
      <dgm:prSet/>
      <dgm:spPr/>
      <dgm:t>
        <a:bodyPr/>
        <a:lstStyle/>
        <a:p>
          <a:endParaRPr lang="en-GB" sz="1200">
            <a:latin typeface="Raleway" pitchFamily="2" charset="0"/>
            <a:cs typeface="Arial" panose="020B0604020202020204" pitchFamily="34" charset="0"/>
          </a:endParaRPr>
        </a:p>
      </dgm:t>
    </dgm:pt>
    <dgm:pt modelId="{BC867AE6-BD3D-4EDA-9C63-AA0E5311CC4E}">
      <dgm:prSet phldrT="[Text]" custT="1"/>
      <dgm:spPr>
        <a:solidFill>
          <a:schemeClr val="accent5"/>
        </a:solidFill>
        <a:ln w="28575">
          <a:solidFill>
            <a:schemeClr val="accent5"/>
          </a:solidFill>
        </a:ln>
      </dgm:spPr>
      <dgm:t>
        <a:bodyPr/>
        <a:lstStyle/>
        <a:p>
          <a:r>
            <a:rPr lang="en-GB" sz="1200" dirty="0">
              <a:latin typeface="Raleway" pitchFamily="2" charset="0"/>
              <a:cs typeface="Arial" panose="020B0604020202020204" pitchFamily="34" charset="0"/>
            </a:rPr>
            <a:t>KS3</a:t>
          </a:r>
        </a:p>
      </dgm:t>
      <dgm:extLst>
        <a:ext uri="{E40237B7-FDA0-4F09-8148-C483321AD2D9}">
          <dgm14:cNvPr xmlns:dgm14="http://schemas.microsoft.com/office/drawing/2010/diagram" id="0" name="" descr="KS3&#10;"/>
        </a:ext>
      </dgm:extLst>
    </dgm:pt>
    <dgm:pt modelId="{0D8AE2D9-9612-4D5E-A876-F01C2DCED450}" type="parTrans" cxnId="{D045CBA6-24B7-483D-BDF9-F5623981B00B}">
      <dgm:prSet/>
      <dgm:spPr/>
      <dgm:t>
        <a:bodyPr/>
        <a:lstStyle/>
        <a:p>
          <a:endParaRPr lang="en-GB" sz="1200">
            <a:latin typeface="Raleway" pitchFamily="2" charset="0"/>
            <a:cs typeface="Arial" panose="020B0604020202020204" pitchFamily="34" charset="0"/>
          </a:endParaRPr>
        </a:p>
      </dgm:t>
    </dgm:pt>
    <dgm:pt modelId="{37CCFEED-4050-4B3B-ABF7-1872BA299C21}" type="sibTrans" cxnId="{D045CBA6-24B7-483D-BDF9-F5623981B00B}">
      <dgm:prSet/>
      <dgm:spPr/>
      <dgm:t>
        <a:bodyPr/>
        <a:lstStyle/>
        <a:p>
          <a:endParaRPr lang="en-GB" sz="1200">
            <a:latin typeface="Raleway" pitchFamily="2" charset="0"/>
            <a:cs typeface="Arial" panose="020B0604020202020204" pitchFamily="34" charset="0"/>
          </a:endParaRPr>
        </a:p>
      </dgm:t>
    </dgm:pt>
    <dgm:pt modelId="{D435081B-1A37-4732-A550-B9AEF1EB7060}">
      <dgm:prSet phldrT="[Text]" custT="1"/>
      <dgm:spPr>
        <a:solidFill>
          <a:schemeClr val="accent6"/>
        </a:solidFill>
        <a:ln w="28575">
          <a:solidFill>
            <a:schemeClr val="accent6"/>
          </a:solidFill>
        </a:ln>
      </dgm:spPr>
      <dgm:t>
        <a:bodyPr/>
        <a:lstStyle/>
        <a:p>
          <a:r>
            <a:rPr lang="en-GB" sz="1200" dirty="0">
              <a:latin typeface="Raleway" pitchFamily="2" charset="0"/>
              <a:cs typeface="Arial" panose="020B0604020202020204" pitchFamily="34" charset="0"/>
            </a:rPr>
            <a:t>KS4</a:t>
          </a:r>
        </a:p>
      </dgm:t>
      <dgm:extLst>
        <a:ext uri="{E40237B7-FDA0-4F09-8148-C483321AD2D9}">
          <dgm14:cNvPr xmlns:dgm14="http://schemas.microsoft.com/office/drawing/2010/diagram" id="0" name="" descr="KS4&#10;"/>
        </a:ext>
      </dgm:extLst>
    </dgm:pt>
    <dgm:pt modelId="{CD968B4B-0060-40B7-A6E2-3ED09223B529}" type="parTrans" cxnId="{E8145BCB-8FD8-4F65-AC58-44AF9EE44BFA}">
      <dgm:prSet/>
      <dgm:spPr/>
      <dgm:t>
        <a:bodyPr/>
        <a:lstStyle/>
        <a:p>
          <a:endParaRPr lang="en-GB" sz="1200">
            <a:latin typeface="Raleway" pitchFamily="2" charset="0"/>
            <a:cs typeface="Arial" panose="020B0604020202020204" pitchFamily="34" charset="0"/>
          </a:endParaRPr>
        </a:p>
      </dgm:t>
    </dgm:pt>
    <dgm:pt modelId="{9D5987BF-34EA-4CF6-8AA1-17BFE6624042}" type="sibTrans" cxnId="{E8145BCB-8FD8-4F65-AC58-44AF9EE44BFA}">
      <dgm:prSet/>
      <dgm:spPr/>
      <dgm:t>
        <a:bodyPr/>
        <a:lstStyle/>
        <a:p>
          <a:endParaRPr lang="en-GB" sz="1200">
            <a:latin typeface="Raleway" pitchFamily="2" charset="0"/>
            <a:cs typeface="Arial" panose="020B0604020202020204" pitchFamily="34" charset="0"/>
          </a:endParaRPr>
        </a:p>
      </dgm:t>
    </dgm:pt>
    <dgm:pt modelId="{983B6318-6586-4C2B-9CAE-3EC6194D154D}">
      <dgm:prSet phldrT="[Text]" custT="1"/>
      <dgm:spPr>
        <a:ln w="19050">
          <a:solidFill>
            <a:schemeClr val="accent4"/>
          </a:solidFill>
        </a:ln>
      </dgm:spPr>
      <dgm:t>
        <a:bodyPr/>
        <a:lstStyle/>
        <a:p>
          <a:r>
            <a:rPr lang="en-GB" sz="1200" dirty="0">
              <a:latin typeface="Raleway" pitchFamily="2" charset="0"/>
              <a:cs typeface="Arial" panose="020B0604020202020204" pitchFamily="34" charset="0"/>
            </a:rPr>
            <a:t>Explore further the different characteristics of microbes, and learn that microbes can be useful and harmful</a:t>
          </a:r>
        </a:p>
      </dgm:t>
      <dgm:extLst>
        <a:ext uri="{E40237B7-FDA0-4F09-8148-C483321AD2D9}">
          <dgm14:cNvPr xmlns:dgm14="http://schemas.microsoft.com/office/drawing/2010/diagram" id="0" name="" descr="Explore further the different characteristics of microbes, and learn that microbes can be useful and harmful&#10;"/>
        </a:ext>
      </dgm:extLst>
    </dgm:pt>
    <dgm:pt modelId="{57C81DC0-DBB7-443B-AB6D-F919285AA873}" type="parTrans" cxnId="{63DBD5BC-1E17-447A-9FBF-8CE3C63C63A6}">
      <dgm:prSet/>
      <dgm:spPr/>
      <dgm:t>
        <a:bodyPr/>
        <a:lstStyle/>
        <a:p>
          <a:endParaRPr lang="en-GB" sz="1200">
            <a:latin typeface="Raleway" pitchFamily="2" charset="0"/>
            <a:cs typeface="Arial" panose="020B0604020202020204" pitchFamily="34" charset="0"/>
          </a:endParaRPr>
        </a:p>
      </dgm:t>
    </dgm:pt>
    <dgm:pt modelId="{E19D6336-FD15-4CA1-9268-8DBC50584B03}" type="sibTrans" cxnId="{63DBD5BC-1E17-447A-9FBF-8CE3C63C63A6}">
      <dgm:prSet/>
      <dgm:spPr/>
      <dgm:t>
        <a:bodyPr/>
        <a:lstStyle/>
        <a:p>
          <a:endParaRPr lang="en-GB" sz="1200">
            <a:latin typeface="Raleway" pitchFamily="2" charset="0"/>
            <a:cs typeface="Arial" panose="020B0604020202020204" pitchFamily="34" charset="0"/>
          </a:endParaRPr>
        </a:p>
      </dgm:t>
    </dgm:pt>
    <dgm:pt modelId="{57A9EE9C-0822-412C-9C70-24F80B4E1947}">
      <dgm:prSet custT="1"/>
      <dgm:spPr>
        <a:ln w="28575">
          <a:solidFill>
            <a:schemeClr val="accent5"/>
          </a:solidFill>
        </a:ln>
      </dgm:spPr>
      <dgm:t>
        <a:bodyPr/>
        <a:lstStyle/>
        <a:p>
          <a:r>
            <a:rPr lang="en-GB" sz="1200" dirty="0">
              <a:latin typeface="Raleway" pitchFamily="2" charset="0"/>
              <a:cs typeface="Arial" panose="020B0604020202020204" pitchFamily="34" charset="0"/>
            </a:rPr>
            <a:t>Familiarise themselves with a range of microbes that they may have heard of, explore the use of microbes in the food and drinks industry, and learn about some of the infectious diseases caused by harmful microbes</a:t>
          </a:r>
        </a:p>
      </dgm:t>
      <dgm:extLst>
        <a:ext uri="{E40237B7-FDA0-4F09-8148-C483321AD2D9}">
          <dgm14:cNvPr xmlns:dgm14="http://schemas.microsoft.com/office/drawing/2010/diagram" id="0" name="" descr="Familiarise themselves with a range of microbes that they may have heard of, explore the use of microbes in the food and drinks industry, and learn about some of the infectious diseases caused by harmful microbes&#10;"/>
        </a:ext>
      </dgm:extLst>
    </dgm:pt>
    <dgm:pt modelId="{D75A2CB8-FC73-495A-A74D-191AF556A0CD}" type="parTrans" cxnId="{2CCB0811-DAF9-4DB6-AC8A-ADD26600D33B}">
      <dgm:prSet/>
      <dgm:spPr/>
      <dgm:t>
        <a:bodyPr/>
        <a:lstStyle/>
        <a:p>
          <a:endParaRPr lang="en-GB" sz="1200">
            <a:latin typeface="Raleway" pitchFamily="2" charset="0"/>
            <a:cs typeface="Arial" panose="020B0604020202020204" pitchFamily="34" charset="0"/>
          </a:endParaRPr>
        </a:p>
      </dgm:t>
    </dgm:pt>
    <dgm:pt modelId="{FEA30DA7-91A4-471A-BBF9-2C3522BF9395}" type="sibTrans" cxnId="{2CCB0811-DAF9-4DB6-AC8A-ADD26600D33B}">
      <dgm:prSet/>
      <dgm:spPr/>
      <dgm:t>
        <a:bodyPr/>
        <a:lstStyle/>
        <a:p>
          <a:endParaRPr lang="en-GB" sz="1200">
            <a:latin typeface="Raleway" pitchFamily="2" charset="0"/>
            <a:cs typeface="Arial" panose="020B0604020202020204" pitchFamily="34" charset="0"/>
          </a:endParaRPr>
        </a:p>
      </dgm:t>
    </dgm:pt>
    <dgm:pt modelId="{AC4A31A0-AC19-430F-AA8B-DD0AA200246A}" type="pres">
      <dgm:prSet presAssocID="{3F9F65F3-53B8-4694-B59A-8D4EBCE9D70A}" presName="linearFlow" presStyleCnt="0">
        <dgm:presLayoutVars>
          <dgm:dir/>
          <dgm:animLvl val="lvl"/>
          <dgm:resizeHandles val="exact"/>
        </dgm:presLayoutVars>
      </dgm:prSet>
      <dgm:spPr/>
    </dgm:pt>
    <dgm:pt modelId="{6D3CFDF1-18C8-442E-8626-B1599D21EC13}" type="pres">
      <dgm:prSet presAssocID="{069EECD1-34F2-420C-9E59-DF171D1D8E9A}" presName="composite" presStyleCnt="0"/>
      <dgm:spPr/>
    </dgm:pt>
    <dgm:pt modelId="{3320E2A2-34E5-435F-82EC-29AB45296132}" type="pres">
      <dgm:prSet presAssocID="{069EECD1-34F2-420C-9E59-DF171D1D8E9A}" presName="parentText" presStyleLbl="alignNode1" presStyleIdx="0" presStyleCnt="4">
        <dgm:presLayoutVars>
          <dgm:chMax val="1"/>
          <dgm:bulletEnabled val="1"/>
        </dgm:presLayoutVars>
      </dgm:prSet>
      <dgm:spPr/>
    </dgm:pt>
    <dgm:pt modelId="{4DBA3980-2605-427E-B4B9-64B001B2C475}" type="pres">
      <dgm:prSet presAssocID="{069EECD1-34F2-420C-9E59-DF171D1D8E9A}" presName="descendantText" presStyleLbl="alignAcc1" presStyleIdx="0" presStyleCnt="4">
        <dgm:presLayoutVars>
          <dgm:bulletEnabled val="1"/>
        </dgm:presLayoutVars>
      </dgm:prSet>
      <dgm:spPr/>
    </dgm:pt>
    <dgm:pt modelId="{4A30F615-164D-4EF6-A32B-1438CFAF1584}" type="pres">
      <dgm:prSet presAssocID="{A351FBA8-2AAB-4FDF-B1F3-9E085577E8C8}" presName="sp" presStyleCnt="0"/>
      <dgm:spPr/>
    </dgm:pt>
    <dgm:pt modelId="{5FD5527C-5D74-4DF8-917F-589C1C27C22D}" type="pres">
      <dgm:prSet presAssocID="{6FDAF192-D219-4021-AFBF-4E14FE75F9C3}" presName="composite" presStyleCnt="0"/>
      <dgm:spPr/>
    </dgm:pt>
    <dgm:pt modelId="{A03747E2-960B-4A42-B949-C907578E4F80}" type="pres">
      <dgm:prSet presAssocID="{6FDAF192-D219-4021-AFBF-4E14FE75F9C3}" presName="parentText" presStyleLbl="alignNode1" presStyleIdx="1" presStyleCnt="4">
        <dgm:presLayoutVars>
          <dgm:chMax val="1"/>
          <dgm:bulletEnabled val="1"/>
        </dgm:presLayoutVars>
      </dgm:prSet>
      <dgm:spPr/>
    </dgm:pt>
    <dgm:pt modelId="{FC6717FE-0B84-4942-ADF9-0E6B3EFB3BC6}" type="pres">
      <dgm:prSet presAssocID="{6FDAF192-D219-4021-AFBF-4E14FE75F9C3}" presName="descendantText" presStyleLbl="alignAcc1" presStyleIdx="1" presStyleCnt="4">
        <dgm:presLayoutVars>
          <dgm:bulletEnabled val="1"/>
        </dgm:presLayoutVars>
      </dgm:prSet>
      <dgm:spPr/>
    </dgm:pt>
    <dgm:pt modelId="{E24F3138-A548-4D86-9D42-023EDD04EFC3}" type="pres">
      <dgm:prSet presAssocID="{506909BC-8807-4510-92EC-73EBD5499D9B}" presName="sp" presStyleCnt="0"/>
      <dgm:spPr/>
    </dgm:pt>
    <dgm:pt modelId="{475F99A5-F9E9-4879-B2FC-EA6C7870AF44}" type="pres">
      <dgm:prSet presAssocID="{BC867AE6-BD3D-4EDA-9C63-AA0E5311CC4E}" presName="composite" presStyleCnt="0"/>
      <dgm:spPr/>
    </dgm:pt>
    <dgm:pt modelId="{FF228E64-44D6-48D6-B94A-15559874ECEC}" type="pres">
      <dgm:prSet presAssocID="{BC867AE6-BD3D-4EDA-9C63-AA0E5311CC4E}" presName="parentText" presStyleLbl="alignNode1" presStyleIdx="2" presStyleCnt="4" custScaleY="111194">
        <dgm:presLayoutVars>
          <dgm:chMax val="1"/>
          <dgm:bulletEnabled val="1"/>
        </dgm:presLayoutVars>
      </dgm:prSet>
      <dgm:spPr/>
    </dgm:pt>
    <dgm:pt modelId="{972066D5-E945-46AB-B471-E4649D9858E5}" type="pres">
      <dgm:prSet presAssocID="{BC867AE6-BD3D-4EDA-9C63-AA0E5311CC4E}" presName="descendantText" presStyleLbl="alignAcc1" presStyleIdx="2" presStyleCnt="4" custScaleY="118173">
        <dgm:presLayoutVars>
          <dgm:bulletEnabled val="1"/>
        </dgm:presLayoutVars>
      </dgm:prSet>
      <dgm:spPr/>
    </dgm:pt>
    <dgm:pt modelId="{6980B110-CB3E-4FAD-AEBE-CFF3D77E8413}" type="pres">
      <dgm:prSet presAssocID="{37CCFEED-4050-4B3B-ABF7-1872BA299C21}" presName="sp" presStyleCnt="0"/>
      <dgm:spPr/>
    </dgm:pt>
    <dgm:pt modelId="{0C74412C-3331-4799-9EA1-A0BAC1465477}" type="pres">
      <dgm:prSet presAssocID="{D435081B-1A37-4732-A550-B9AEF1EB7060}" presName="composite" presStyleCnt="0"/>
      <dgm:spPr/>
    </dgm:pt>
    <dgm:pt modelId="{B98FCC40-8445-4B95-AEAE-59F7055257E8}" type="pres">
      <dgm:prSet presAssocID="{D435081B-1A37-4732-A550-B9AEF1EB7060}" presName="parentText" presStyleLbl="alignNode1" presStyleIdx="3" presStyleCnt="4">
        <dgm:presLayoutVars>
          <dgm:chMax val="1"/>
          <dgm:bulletEnabled val="1"/>
        </dgm:presLayoutVars>
      </dgm:prSet>
      <dgm:spPr/>
    </dgm:pt>
    <dgm:pt modelId="{AF71923B-4041-4E2A-906A-E892B291FF16}" type="pres">
      <dgm:prSet presAssocID="{D435081B-1A37-4732-A550-B9AEF1EB7060}" presName="descendantText" presStyleLbl="alignAcc1" presStyleIdx="3" presStyleCnt="4">
        <dgm:presLayoutVars>
          <dgm:bulletEnabled val="1"/>
        </dgm:presLayoutVars>
      </dgm:prSet>
      <dgm:spPr/>
    </dgm:pt>
  </dgm:ptLst>
  <dgm:cxnLst>
    <dgm:cxn modelId="{381BED02-4AA8-469A-A2CB-0651B6D8850D}" type="presOf" srcId="{069EECD1-34F2-420C-9E59-DF171D1D8E9A}" destId="{3320E2A2-34E5-435F-82EC-29AB45296132}" srcOrd="0" destOrd="0" presId="urn:microsoft.com/office/officeart/2005/8/layout/chevron2"/>
    <dgm:cxn modelId="{7690330E-D31A-4A2D-8622-279604EE7887}" srcId="{3F9F65F3-53B8-4694-B59A-8D4EBCE9D70A}" destId="{6FDAF192-D219-4021-AFBF-4E14FE75F9C3}" srcOrd="1" destOrd="0" parTransId="{FF9771A0-2863-479E-A21B-FB7BDB1AEC0F}" sibTransId="{506909BC-8807-4510-92EC-73EBD5499D9B}"/>
    <dgm:cxn modelId="{2CCB0811-DAF9-4DB6-AC8A-ADD26600D33B}" srcId="{BC867AE6-BD3D-4EDA-9C63-AA0E5311CC4E}" destId="{57A9EE9C-0822-412C-9C70-24F80B4E1947}" srcOrd="0" destOrd="0" parTransId="{D75A2CB8-FC73-495A-A74D-191AF556A0CD}" sibTransId="{FEA30DA7-91A4-471A-BBF9-2C3522BF9395}"/>
    <dgm:cxn modelId="{4E15E113-7608-4844-BC8F-8B1B015D1821}" type="presOf" srcId="{57A9EE9C-0822-412C-9C70-24F80B4E1947}" destId="{972066D5-E945-46AB-B471-E4649D9858E5}" srcOrd="0" destOrd="0" presId="urn:microsoft.com/office/officeart/2005/8/layout/chevron2"/>
    <dgm:cxn modelId="{8D22D62C-D7ED-4C3A-82A1-35336183C49C}" type="presOf" srcId="{D435081B-1A37-4732-A550-B9AEF1EB7060}" destId="{B98FCC40-8445-4B95-AEAE-59F7055257E8}" srcOrd="0" destOrd="0" presId="urn:microsoft.com/office/officeart/2005/8/layout/chevron2"/>
    <dgm:cxn modelId="{F68E5666-7602-48C8-8636-0094528807BB}" srcId="{069EECD1-34F2-420C-9E59-DF171D1D8E9A}" destId="{1096DEB1-4838-48B4-AAAF-5D1BA5F555BE}" srcOrd="0" destOrd="0" parTransId="{042DE83B-6124-4EE7-AAB1-E1547431D3F5}" sibTransId="{61CCD5AC-0A19-410F-8A2F-E3CC36E10C16}"/>
    <dgm:cxn modelId="{255EC56A-1561-4C05-8537-5FF02C5B5EFC}" srcId="{D435081B-1A37-4732-A550-B9AEF1EB7060}" destId="{20AA38A3-8C15-4573-A412-0938A943B19B}" srcOrd="0" destOrd="0" parTransId="{ABB69363-58C1-4FA7-A26A-A799C01023E0}" sibTransId="{101B042D-991A-47DA-9AB5-7805BBD28497}"/>
    <dgm:cxn modelId="{AB98FC4B-F8FC-4801-975B-3697DD220795}" type="presOf" srcId="{1096DEB1-4838-48B4-AAAF-5D1BA5F555BE}" destId="{4DBA3980-2605-427E-B4B9-64B001B2C475}" srcOrd="0" destOrd="0" presId="urn:microsoft.com/office/officeart/2005/8/layout/chevron2"/>
    <dgm:cxn modelId="{82405173-EB32-47D6-9CA7-0CD7540295B0}" type="presOf" srcId="{20AA38A3-8C15-4573-A412-0938A943B19B}" destId="{AF71923B-4041-4E2A-906A-E892B291FF16}" srcOrd="0" destOrd="0" presId="urn:microsoft.com/office/officeart/2005/8/layout/chevron2"/>
    <dgm:cxn modelId="{F1F0E574-D154-4794-AD19-4F3DFBEECD1A}" type="presOf" srcId="{6FDAF192-D219-4021-AFBF-4E14FE75F9C3}" destId="{A03747E2-960B-4A42-B949-C907578E4F80}" srcOrd="0" destOrd="0" presId="urn:microsoft.com/office/officeart/2005/8/layout/chevron2"/>
    <dgm:cxn modelId="{B569C786-CF02-4AB2-8DC2-FA65A652D919}" type="presOf" srcId="{3F9F65F3-53B8-4694-B59A-8D4EBCE9D70A}" destId="{AC4A31A0-AC19-430F-AA8B-DD0AA200246A}" srcOrd="0" destOrd="0" presId="urn:microsoft.com/office/officeart/2005/8/layout/chevron2"/>
    <dgm:cxn modelId="{D045CBA6-24B7-483D-BDF9-F5623981B00B}" srcId="{3F9F65F3-53B8-4694-B59A-8D4EBCE9D70A}" destId="{BC867AE6-BD3D-4EDA-9C63-AA0E5311CC4E}" srcOrd="2" destOrd="0" parTransId="{0D8AE2D9-9612-4D5E-A876-F01C2DCED450}" sibTransId="{37CCFEED-4050-4B3B-ABF7-1872BA299C21}"/>
    <dgm:cxn modelId="{63DBD5BC-1E17-447A-9FBF-8CE3C63C63A6}" srcId="{6FDAF192-D219-4021-AFBF-4E14FE75F9C3}" destId="{983B6318-6586-4C2B-9CAE-3EC6194D154D}" srcOrd="0" destOrd="0" parTransId="{57C81DC0-DBB7-443B-AB6D-F919285AA873}" sibTransId="{E19D6336-FD15-4CA1-9268-8DBC50584B03}"/>
    <dgm:cxn modelId="{C3A783C3-94FB-4961-BA0F-C3C511F199FB}" srcId="{3F9F65F3-53B8-4694-B59A-8D4EBCE9D70A}" destId="{069EECD1-34F2-420C-9E59-DF171D1D8E9A}" srcOrd="0" destOrd="0" parTransId="{CC2F3B60-C33C-4059-9089-215E43EED930}" sibTransId="{A351FBA8-2AAB-4FDF-B1F3-9E085577E8C8}"/>
    <dgm:cxn modelId="{E8145BCB-8FD8-4F65-AC58-44AF9EE44BFA}" srcId="{3F9F65F3-53B8-4694-B59A-8D4EBCE9D70A}" destId="{D435081B-1A37-4732-A550-B9AEF1EB7060}" srcOrd="3" destOrd="0" parTransId="{CD968B4B-0060-40B7-A6E2-3ED09223B529}" sibTransId="{9D5987BF-34EA-4CF6-8AA1-17BFE6624042}"/>
    <dgm:cxn modelId="{122850D5-52D8-4826-8257-36E47FFAA5ED}" type="presOf" srcId="{BC867AE6-BD3D-4EDA-9C63-AA0E5311CC4E}" destId="{FF228E64-44D6-48D6-B94A-15559874ECEC}" srcOrd="0" destOrd="0" presId="urn:microsoft.com/office/officeart/2005/8/layout/chevron2"/>
    <dgm:cxn modelId="{ACA941E4-1638-498A-B93A-976912B9D74B}" type="presOf" srcId="{983B6318-6586-4C2B-9CAE-3EC6194D154D}" destId="{FC6717FE-0B84-4942-ADF9-0E6B3EFB3BC6}" srcOrd="0" destOrd="0" presId="urn:microsoft.com/office/officeart/2005/8/layout/chevron2"/>
    <dgm:cxn modelId="{0F8D9849-6399-4861-8E72-C375380555AC}" type="presParOf" srcId="{AC4A31A0-AC19-430F-AA8B-DD0AA200246A}" destId="{6D3CFDF1-18C8-442E-8626-B1599D21EC13}" srcOrd="0" destOrd="0" presId="urn:microsoft.com/office/officeart/2005/8/layout/chevron2"/>
    <dgm:cxn modelId="{98CF0ADE-EE54-48EF-8DD8-0793E61215E5}" type="presParOf" srcId="{6D3CFDF1-18C8-442E-8626-B1599D21EC13}" destId="{3320E2A2-34E5-435F-82EC-29AB45296132}" srcOrd="0" destOrd="0" presId="urn:microsoft.com/office/officeart/2005/8/layout/chevron2"/>
    <dgm:cxn modelId="{C5DE2829-F107-4B98-B99A-93D041053B60}" type="presParOf" srcId="{6D3CFDF1-18C8-442E-8626-B1599D21EC13}" destId="{4DBA3980-2605-427E-B4B9-64B001B2C475}" srcOrd="1" destOrd="0" presId="urn:microsoft.com/office/officeart/2005/8/layout/chevron2"/>
    <dgm:cxn modelId="{6B1C1D23-CFF2-4996-AABD-AD94F2C218E6}" type="presParOf" srcId="{AC4A31A0-AC19-430F-AA8B-DD0AA200246A}" destId="{4A30F615-164D-4EF6-A32B-1438CFAF1584}" srcOrd="1" destOrd="0" presId="urn:microsoft.com/office/officeart/2005/8/layout/chevron2"/>
    <dgm:cxn modelId="{3260EE4E-B53B-4714-BC80-D5D16B1A3ED8}" type="presParOf" srcId="{AC4A31A0-AC19-430F-AA8B-DD0AA200246A}" destId="{5FD5527C-5D74-4DF8-917F-589C1C27C22D}" srcOrd="2" destOrd="0" presId="urn:microsoft.com/office/officeart/2005/8/layout/chevron2"/>
    <dgm:cxn modelId="{7B7EEC97-8E48-43EB-8D41-228F3CA2B096}" type="presParOf" srcId="{5FD5527C-5D74-4DF8-917F-589C1C27C22D}" destId="{A03747E2-960B-4A42-B949-C907578E4F80}" srcOrd="0" destOrd="0" presId="urn:microsoft.com/office/officeart/2005/8/layout/chevron2"/>
    <dgm:cxn modelId="{E7F65230-1036-4413-B8DD-6741D89AF105}" type="presParOf" srcId="{5FD5527C-5D74-4DF8-917F-589C1C27C22D}" destId="{FC6717FE-0B84-4942-ADF9-0E6B3EFB3BC6}" srcOrd="1" destOrd="0" presId="urn:microsoft.com/office/officeart/2005/8/layout/chevron2"/>
    <dgm:cxn modelId="{A3F4C8BB-2F35-4009-875E-95251E8E9589}" type="presParOf" srcId="{AC4A31A0-AC19-430F-AA8B-DD0AA200246A}" destId="{E24F3138-A548-4D86-9D42-023EDD04EFC3}" srcOrd="3" destOrd="0" presId="urn:microsoft.com/office/officeart/2005/8/layout/chevron2"/>
    <dgm:cxn modelId="{8DE6AC09-EF5C-4AC4-BFC9-CCF8B6B7296B}" type="presParOf" srcId="{AC4A31A0-AC19-430F-AA8B-DD0AA200246A}" destId="{475F99A5-F9E9-4879-B2FC-EA6C7870AF44}" srcOrd="4" destOrd="0" presId="urn:microsoft.com/office/officeart/2005/8/layout/chevron2"/>
    <dgm:cxn modelId="{73C0ABB1-9538-4576-8B52-70D61A13A6B7}" type="presParOf" srcId="{475F99A5-F9E9-4879-B2FC-EA6C7870AF44}" destId="{FF228E64-44D6-48D6-B94A-15559874ECEC}" srcOrd="0" destOrd="0" presId="urn:microsoft.com/office/officeart/2005/8/layout/chevron2"/>
    <dgm:cxn modelId="{DBDA696B-D068-4553-A3B5-684C55FEBA92}" type="presParOf" srcId="{475F99A5-F9E9-4879-B2FC-EA6C7870AF44}" destId="{972066D5-E945-46AB-B471-E4649D9858E5}" srcOrd="1" destOrd="0" presId="urn:microsoft.com/office/officeart/2005/8/layout/chevron2"/>
    <dgm:cxn modelId="{7F92DD60-1A82-46EE-ABCA-0B49F8B39093}" type="presParOf" srcId="{AC4A31A0-AC19-430F-AA8B-DD0AA200246A}" destId="{6980B110-CB3E-4FAD-AEBE-CFF3D77E8413}" srcOrd="5" destOrd="0" presId="urn:microsoft.com/office/officeart/2005/8/layout/chevron2"/>
    <dgm:cxn modelId="{41757E18-41C3-416E-A549-C220EC67C903}" type="presParOf" srcId="{AC4A31A0-AC19-430F-AA8B-DD0AA200246A}" destId="{0C74412C-3331-4799-9EA1-A0BAC1465477}" srcOrd="6" destOrd="0" presId="urn:microsoft.com/office/officeart/2005/8/layout/chevron2"/>
    <dgm:cxn modelId="{00632B94-053D-424F-B104-B5A342E094B6}" type="presParOf" srcId="{0C74412C-3331-4799-9EA1-A0BAC1465477}" destId="{B98FCC40-8445-4B95-AEAE-59F7055257E8}" srcOrd="0" destOrd="0" presId="urn:microsoft.com/office/officeart/2005/8/layout/chevron2"/>
    <dgm:cxn modelId="{8DBE4BBE-65F9-4328-894A-646576C3731D}" type="presParOf" srcId="{0C74412C-3331-4799-9EA1-A0BAC1465477}" destId="{AF71923B-4041-4E2A-906A-E892B291FF1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20E2A2-34E5-435F-82EC-29AB45296132}">
      <dsp:nvSpPr>
        <dsp:cNvPr id="0" name=""/>
        <dsp:cNvSpPr/>
      </dsp:nvSpPr>
      <dsp:spPr>
        <a:xfrm rot="5400000">
          <a:off x="-180377" y="183175"/>
          <a:ext cx="1202519" cy="841763"/>
        </a:xfrm>
        <a:prstGeom prst="chevron">
          <a:avLst/>
        </a:prstGeom>
        <a:solidFill>
          <a:schemeClr val="accent3"/>
        </a:solidFill>
        <a:ln w="28575"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tx1"/>
              </a:solidFill>
              <a:latin typeface="Raleway" pitchFamily="2" charset="0"/>
              <a:cs typeface="Arial" panose="020B0604020202020204" pitchFamily="34" charset="0"/>
            </a:rPr>
            <a:t>KS1</a:t>
          </a:r>
        </a:p>
      </dsp:txBody>
      <dsp:txXfrm rot="-5400000">
        <a:off x="2" y="423679"/>
        <a:ext cx="841763" cy="360756"/>
      </dsp:txXfrm>
    </dsp:sp>
    <dsp:sp modelId="{4DBA3980-2605-427E-B4B9-64B001B2C475}">
      <dsp:nvSpPr>
        <dsp:cNvPr id="0" name=""/>
        <dsp:cNvSpPr/>
      </dsp:nvSpPr>
      <dsp:spPr>
        <a:xfrm rot="5400000">
          <a:off x="3812490" y="-2967928"/>
          <a:ext cx="781637" cy="6723091"/>
        </a:xfrm>
        <a:prstGeom prst="round2SameRect">
          <a:avLst/>
        </a:prstGeom>
        <a:solidFill>
          <a:schemeClr val="lt1">
            <a:alpha val="90000"/>
            <a:hueOff val="0"/>
            <a:satOff val="0"/>
            <a:lumOff val="0"/>
            <a:alphaOff val="0"/>
          </a:schemeClr>
        </a:solidFill>
        <a:ln w="28575"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a:latin typeface="Raleway" pitchFamily="2" charset="0"/>
              <a:cs typeface="Arial" panose="020B0604020202020204" pitchFamily="34" charset="0"/>
            </a:rPr>
            <a:t>Be introduced to the topic of microbes, and learn the different characteristics of the main types of microbes, and understand that microbes are found everywhere</a:t>
          </a:r>
        </a:p>
      </dsp:txBody>
      <dsp:txXfrm rot="-5400000">
        <a:off x="841763" y="40955"/>
        <a:ext cx="6684935" cy="705325"/>
      </dsp:txXfrm>
    </dsp:sp>
    <dsp:sp modelId="{A03747E2-960B-4A42-B949-C907578E4F80}">
      <dsp:nvSpPr>
        <dsp:cNvPr id="0" name=""/>
        <dsp:cNvSpPr/>
      </dsp:nvSpPr>
      <dsp:spPr>
        <a:xfrm rot="5400000">
          <a:off x="-180377" y="1243405"/>
          <a:ext cx="1202519" cy="841763"/>
        </a:xfrm>
        <a:prstGeom prst="chevron">
          <a:avLst/>
        </a:prstGeom>
        <a:solidFill>
          <a:schemeClr val="accent4"/>
        </a:solidFill>
        <a:ln w="28575"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tx1"/>
              </a:solidFill>
              <a:latin typeface="Raleway" pitchFamily="2" charset="0"/>
              <a:cs typeface="Arial" panose="020B0604020202020204" pitchFamily="34" charset="0"/>
            </a:rPr>
            <a:t>KS2</a:t>
          </a:r>
        </a:p>
      </dsp:txBody>
      <dsp:txXfrm rot="-5400000">
        <a:off x="2" y="1483909"/>
        <a:ext cx="841763" cy="360756"/>
      </dsp:txXfrm>
    </dsp:sp>
    <dsp:sp modelId="{FC6717FE-0B84-4942-ADF9-0E6B3EFB3BC6}">
      <dsp:nvSpPr>
        <dsp:cNvPr id="0" name=""/>
        <dsp:cNvSpPr/>
      </dsp:nvSpPr>
      <dsp:spPr>
        <a:xfrm rot="5400000">
          <a:off x="3812490" y="-1907699"/>
          <a:ext cx="781637" cy="6723091"/>
        </a:xfrm>
        <a:prstGeom prst="round2SameRect">
          <a:avLst/>
        </a:prstGeom>
        <a:solidFill>
          <a:schemeClr val="lt1">
            <a:alpha val="90000"/>
            <a:hueOff val="0"/>
            <a:satOff val="0"/>
            <a:lumOff val="0"/>
            <a:alphaOff val="0"/>
          </a:schemeClr>
        </a:solidFill>
        <a:ln w="1905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a:latin typeface="Raleway" pitchFamily="2" charset="0"/>
              <a:cs typeface="Arial" panose="020B0604020202020204" pitchFamily="34" charset="0"/>
            </a:rPr>
            <a:t>Explore further the different characteristics of microbes, and learn that microbes can be useful and harmful</a:t>
          </a:r>
        </a:p>
      </dsp:txBody>
      <dsp:txXfrm rot="-5400000">
        <a:off x="841763" y="1101184"/>
        <a:ext cx="6684935" cy="705325"/>
      </dsp:txXfrm>
    </dsp:sp>
    <dsp:sp modelId="{FF228E64-44D6-48D6-B94A-15559874ECEC}">
      <dsp:nvSpPr>
        <dsp:cNvPr id="0" name=""/>
        <dsp:cNvSpPr/>
      </dsp:nvSpPr>
      <dsp:spPr>
        <a:xfrm rot="5400000">
          <a:off x="-247682" y="2374658"/>
          <a:ext cx="1337129" cy="841763"/>
        </a:xfrm>
        <a:prstGeom prst="chevron">
          <a:avLst/>
        </a:prstGeom>
        <a:solidFill>
          <a:schemeClr val="accent5"/>
        </a:solidFill>
        <a:ln w="28575"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Raleway" pitchFamily="2" charset="0"/>
              <a:cs typeface="Arial" panose="020B0604020202020204" pitchFamily="34" charset="0"/>
            </a:rPr>
            <a:t>KS3</a:t>
          </a:r>
        </a:p>
      </dsp:txBody>
      <dsp:txXfrm rot="-5400000">
        <a:off x="2" y="2547857"/>
        <a:ext cx="841763" cy="495366"/>
      </dsp:txXfrm>
    </dsp:sp>
    <dsp:sp modelId="{972066D5-E945-46AB-B471-E4649D9858E5}">
      <dsp:nvSpPr>
        <dsp:cNvPr id="0" name=""/>
        <dsp:cNvSpPr/>
      </dsp:nvSpPr>
      <dsp:spPr>
        <a:xfrm rot="5400000">
          <a:off x="3741466" y="-776445"/>
          <a:ext cx="923684" cy="6723091"/>
        </a:xfrm>
        <a:prstGeom prst="round2SameRect">
          <a:avLst/>
        </a:prstGeom>
        <a:solidFill>
          <a:schemeClr val="lt1">
            <a:alpha val="90000"/>
            <a:hueOff val="0"/>
            <a:satOff val="0"/>
            <a:lumOff val="0"/>
            <a:alphaOff val="0"/>
          </a:schemeClr>
        </a:solidFill>
        <a:ln w="28575"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a:latin typeface="Raleway" pitchFamily="2" charset="0"/>
              <a:cs typeface="Arial" panose="020B0604020202020204" pitchFamily="34" charset="0"/>
            </a:rPr>
            <a:t>Familiarise themselves with a range of microbes that they may have heard of, explore the use of microbes in the food and drinks industry, and learn about some of the infectious diseases caused by harmful microbes</a:t>
          </a:r>
        </a:p>
      </dsp:txBody>
      <dsp:txXfrm rot="-5400000">
        <a:off x="841763" y="2168349"/>
        <a:ext cx="6678000" cy="833502"/>
      </dsp:txXfrm>
    </dsp:sp>
    <dsp:sp modelId="{B98FCC40-8445-4B95-AEAE-59F7055257E8}">
      <dsp:nvSpPr>
        <dsp:cNvPr id="0" name=""/>
        <dsp:cNvSpPr/>
      </dsp:nvSpPr>
      <dsp:spPr>
        <a:xfrm rot="5400000">
          <a:off x="-180377" y="3502193"/>
          <a:ext cx="1202519" cy="841763"/>
        </a:xfrm>
        <a:prstGeom prst="chevron">
          <a:avLst/>
        </a:prstGeom>
        <a:solidFill>
          <a:schemeClr val="accent6"/>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Raleway" pitchFamily="2" charset="0"/>
              <a:cs typeface="Arial" panose="020B0604020202020204" pitchFamily="34" charset="0"/>
            </a:rPr>
            <a:t>KS4</a:t>
          </a:r>
        </a:p>
      </dsp:txBody>
      <dsp:txXfrm rot="-5400000">
        <a:off x="2" y="3742697"/>
        <a:ext cx="841763" cy="360756"/>
      </dsp:txXfrm>
    </dsp:sp>
    <dsp:sp modelId="{AF71923B-4041-4E2A-906A-E892B291FF16}">
      <dsp:nvSpPr>
        <dsp:cNvPr id="0" name=""/>
        <dsp:cNvSpPr/>
      </dsp:nvSpPr>
      <dsp:spPr>
        <a:xfrm rot="5400000">
          <a:off x="3812490" y="351088"/>
          <a:ext cx="781637" cy="6723091"/>
        </a:xfrm>
        <a:prstGeom prst="round2SameRect">
          <a:avLst/>
        </a:prstGeom>
        <a:solidFill>
          <a:schemeClr val="lt1">
            <a:alpha val="90000"/>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dirty="0">
              <a:latin typeface="Raleway" pitchFamily="2" charset="0"/>
              <a:cs typeface="Arial" panose="020B0604020202020204" pitchFamily="34" charset="0"/>
            </a:rPr>
            <a:t>Explore how useful microbes have been used in industry, and consider what they would do, if they were public health officials, in the case of an infectious disease outbreak</a:t>
          </a:r>
        </a:p>
      </dsp:txBody>
      <dsp:txXfrm rot="-5400000">
        <a:off x="841763" y="3359971"/>
        <a:ext cx="6684935" cy="70532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137762-22DF-4B21-B652-5E5B08011A98}" type="datetimeFigureOut">
              <a:rPr lang="en-GB" smtClean="0"/>
              <a:t>31/08/2022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19541A-0BD4-4AFF-AD6B-A770E02CC7DA}" type="slidenum">
              <a:rPr lang="en-GB" smtClean="0"/>
              <a:t>‹#›</a:t>
            </a:fld>
            <a:endParaRPr lang="en-GB"/>
          </a:p>
        </p:txBody>
      </p:sp>
    </p:spTree>
    <p:extLst>
      <p:ext uri="{BB962C8B-B14F-4D97-AF65-F5344CB8AC3E}">
        <p14:creationId xmlns:p14="http://schemas.microsoft.com/office/powerpoint/2010/main" val="1442592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bbc.com/future/article/20151118-can-you-be-too-clean"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Microbes is introduced in KS1-KS4. </a:t>
            </a:r>
          </a:p>
          <a:p>
            <a:r>
              <a:rPr lang="en-GB" dirty="0"/>
              <a:t>KS1 first introduces microbes</a:t>
            </a:r>
          </a:p>
          <a:p>
            <a:r>
              <a:rPr lang="en-GB" dirty="0"/>
              <a:t>KS2 students learn how microbes can be useful and harmful</a:t>
            </a:r>
          </a:p>
        </p:txBody>
      </p:sp>
      <p:sp>
        <p:nvSpPr>
          <p:cNvPr id="4" name="Slide Number Placeholder 3"/>
          <p:cNvSpPr>
            <a:spLocks noGrp="1"/>
          </p:cNvSpPr>
          <p:nvPr>
            <p:ph type="sldNum" sz="quarter" idx="5"/>
          </p:nvPr>
        </p:nvSpPr>
        <p:spPr/>
        <p:txBody>
          <a:bodyPr/>
          <a:lstStyle/>
          <a:p>
            <a:fld id="{BA6D4A31-55A7-4051-AA64-A1B245ADC45F}" type="slidenum">
              <a:rPr lang="en-GB" smtClean="0"/>
              <a:t>2</a:t>
            </a:fld>
            <a:endParaRPr lang="en-GB"/>
          </a:p>
        </p:txBody>
      </p:sp>
    </p:spTree>
    <p:extLst>
      <p:ext uri="{BB962C8B-B14F-4D97-AF65-F5344CB8AC3E}">
        <p14:creationId xmlns:p14="http://schemas.microsoft.com/office/powerpoint/2010/main" val="185800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demonstrating this activity, it is useful to print copies of SH1 and SW1 so the trainees can follow along and see record their results</a:t>
            </a:r>
          </a:p>
          <a:p>
            <a:r>
              <a:rPr lang="en-GB" dirty="0"/>
              <a:t>This gives students an opportunity to see microbes working in action. </a:t>
            </a:r>
          </a:p>
          <a:p>
            <a:endParaRPr lang="en-GB" dirty="0"/>
          </a:p>
          <a:p>
            <a:r>
              <a:rPr lang="en-GB" dirty="0"/>
              <a:t>Use the star in the top right to indicate which lesson you will demonstrate. </a:t>
            </a:r>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a:p>
        </p:txBody>
      </p:sp>
    </p:spTree>
    <p:extLst>
      <p:ext uri="{BB962C8B-B14F-4D97-AF65-F5344CB8AC3E}">
        <p14:creationId xmlns:p14="http://schemas.microsoft.com/office/powerpoint/2010/main" val="2087761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Again, students can see the growth (or absence of growth) of microbes and discuss the conditions needed for growth</a:t>
            </a:r>
          </a:p>
        </p:txBody>
      </p:sp>
      <p:sp>
        <p:nvSpPr>
          <p:cNvPr id="4" name="Slide Number Placeholder 3"/>
          <p:cNvSpPr>
            <a:spLocks noGrp="1"/>
          </p:cNvSpPr>
          <p:nvPr>
            <p:ph type="sldNum" sz="quarter" idx="5"/>
          </p:nvPr>
        </p:nvSpPr>
        <p:spPr/>
        <p:txBody>
          <a:bodyPr/>
          <a:lstStyle/>
          <a:p>
            <a:fld id="{0C9349AD-43E2-A142-9B61-FBB06C64E86F}" type="slidenum">
              <a:rPr lang="en-US" smtClean="0"/>
              <a:t>13</a:t>
            </a:fld>
            <a:endParaRPr lang="en-US"/>
          </a:p>
        </p:txBody>
      </p:sp>
    </p:spTree>
    <p:extLst>
      <p:ext uri="{BB962C8B-B14F-4D97-AF65-F5344CB8AC3E}">
        <p14:creationId xmlns:p14="http://schemas.microsoft.com/office/powerpoint/2010/main" val="2471966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0000"/>
              </a:lnSpc>
              <a:spcAft>
                <a:spcPts val="600"/>
              </a:spcAf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This experiment is best suited to a lab environment, with support from a laboratory technician, therefore, we do not suggest demonstrating this activity, but instead, outlining the concept and key steps of the experiment so that educators understand the premise and are aware of the range of activities on offer. The key steps with discussion points are outlined below. Encourage educators to see the lesson packs for a complete explanation of the experiment.</a:t>
            </a: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Add two tablespoons of powdered, skimmed milk to 500ml (one pint) of whole milk. Explain that this helps to thicken the mixture.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Bring the mixture to a boil over medium heat for 30 seconds, stirring constantly to kill any unwanted bacteria present. Explain that boiling the milk helps eliminate any unwanted microbes. Later the mixture will be incubated at a temperature favourable for microbial growth and any unwanted organisms introduced at this stage may interfere with the fermentation process, or if found in the yoghurt, may cause food poisoning.</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Cool the milk to 46-60°C. Explain that this is important as not cooling the mixture before adding the yoghurt in step four would result in killing the ‘yoghurt-making’ microbes.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Once cooled, add the one to two teaspoons of live yoghurt to the mixture. Explain that Lactobacillus or Streptococcus bacteria which are typically found in live yoghurt will convert the milk mixture to yoghurt through a process called fermentation.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Stir both mixtures well using a spoon previously sterilised by standing it in boiling water. Explain that stirring the mixture helps to evenly distribute the Lactobacillus through the mixture, and that it is important to use a sterile spoon to prevent contaminating the mixture with unwanted microbes such as moulds.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Cover each container with aluminium foil. Explain that this helps to prevent contamination with unwanted microbes which may disrupt the fermentation process.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Incubate the mixtures at 32-43°C in a hot water bath for 9-15 hours, or until desired firmness is reached. Explain that this temperature range is ideal for the growth of Lactobacillus or Streptococcus. Explain that lactic acid fermentation will turn the mixture into live yoghurt.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Explain that there are variations of the activities that educators can explore in the lesson packs, for example, what would happen if sterile instead of live yoghurt was added at step four? Or educators may wish to view the live microbes in the yoghurt under a microscope.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r>
              <a:rPr lang="en-GB" dirty="0"/>
              <a:t> </a:t>
            </a:r>
          </a:p>
          <a:p>
            <a:endParaRPr lang="en-GB" dirty="0"/>
          </a:p>
        </p:txBody>
      </p:sp>
      <p:sp>
        <p:nvSpPr>
          <p:cNvPr id="4" name="Slide Number Placeholder 3"/>
          <p:cNvSpPr>
            <a:spLocks noGrp="1"/>
          </p:cNvSpPr>
          <p:nvPr>
            <p:ph type="sldNum" sz="quarter" idx="5"/>
          </p:nvPr>
        </p:nvSpPr>
        <p:spPr/>
        <p:txBody>
          <a:bodyPr/>
          <a:lstStyle/>
          <a:p>
            <a:fld id="{6619541A-0BD4-4AFF-AD6B-A770E02CC7DA}" type="slidenum">
              <a:rPr lang="en-GB" smtClean="0"/>
              <a:t>14</a:t>
            </a:fld>
            <a:endParaRPr lang="en-GB"/>
          </a:p>
        </p:txBody>
      </p:sp>
    </p:spTree>
    <p:extLst>
      <p:ext uri="{BB962C8B-B14F-4D97-AF65-F5344CB8AC3E}">
        <p14:creationId xmlns:p14="http://schemas.microsoft.com/office/powerpoint/2010/main" val="705397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73660" lvl="0" indent="-342900" algn="just" eaLnBrk="0" hangingPunct="0">
              <a:lnSpc>
                <a:spcPct val="105000"/>
              </a:lnSpc>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Divide</a:t>
            </a:r>
            <a:r>
              <a:rPr lang="en-GB" sz="1200" spc="-30" dirty="0">
                <a:effectLst/>
                <a:latin typeface="Arial" panose="020B0604020202020204" pitchFamily="34" charset="0"/>
                <a:ea typeface="Times New Roman" panose="02020603050405020304" pitchFamily="18" charset="0"/>
                <a:cs typeface="Arial" panose="020B0604020202020204" pitchFamily="34" charset="0"/>
              </a:rPr>
              <a:t> </a:t>
            </a:r>
            <a:r>
              <a:rPr lang="en-GB" sz="1200" dirty="0">
                <a:effectLst/>
                <a:latin typeface="Arial" panose="020B0604020202020204" pitchFamily="34" charset="0"/>
                <a:ea typeface="Times New Roman" panose="02020603050405020304" pitchFamily="18" charset="0"/>
                <a:cs typeface="Arial" panose="020B0604020202020204" pitchFamily="34" charset="0"/>
              </a:rPr>
              <a:t>the</a:t>
            </a:r>
            <a:r>
              <a:rPr lang="en-GB" sz="1200" spc="-30" dirty="0">
                <a:effectLst/>
                <a:latin typeface="Arial" panose="020B0604020202020204" pitchFamily="34" charset="0"/>
                <a:ea typeface="Times New Roman" panose="02020603050405020304" pitchFamily="18" charset="0"/>
                <a:cs typeface="Arial" panose="020B0604020202020204" pitchFamily="34" charset="0"/>
              </a:rPr>
              <a:t> </a:t>
            </a:r>
            <a:r>
              <a:rPr lang="en-GB" sz="1200" dirty="0">
                <a:effectLst/>
                <a:latin typeface="Arial" panose="020B0604020202020204" pitchFamily="34" charset="0"/>
                <a:ea typeface="Times New Roman" panose="02020603050405020304" pitchFamily="18" charset="0"/>
                <a:cs typeface="Arial" panose="020B0604020202020204" pitchFamily="34" charset="0"/>
              </a:rPr>
              <a:t>participants</a:t>
            </a:r>
            <a:r>
              <a:rPr lang="en-GB" sz="1200" spc="-25" dirty="0">
                <a:effectLst/>
                <a:latin typeface="Arial" panose="020B0604020202020204" pitchFamily="34" charset="0"/>
                <a:ea typeface="Times New Roman" panose="02020603050405020304" pitchFamily="18" charset="0"/>
                <a:cs typeface="Arial" panose="020B0604020202020204" pitchFamily="34" charset="0"/>
              </a:rPr>
              <a:t> </a:t>
            </a:r>
            <a:r>
              <a:rPr lang="en-GB" sz="1200" dirty="0">
                <a:effectLst/>
                <a:latin typeface="Arial" panose="020B0604020202020204" pitchFamily="34" charset="0"/>
                <a:ea typeface="Times New Roman" panose="02020603050405020304" pitchFamily="18" charset="0"/>
                <a:cs typeface="Arial" panose="020B0604020202020204" pitchFamily="34" charset="0"/>
              </a:rPr>
              <a:t>into</a:t>
            </a:r>
            <a:r>
              <a:rPr lang="en-GB" sz="1200" spc="-20" dirty="0">
                <a:effectLst/>
                <a:latin typeface="Arial" panose="020B0604020202020204" pitchFamily="34" charset="0"/>
                <a:ea typeface="Times New Roman" panose="02020603050405020304" pitchFamily="18" charset="0"/>
                <a:cs typeface="Arial" panose="020B0604020202020204" pitchFamily="34" charset="0"/>
              </a:rPr>
              <a:t> </a:t>
            </a:r>
            <a:r>
              <a:rPr lang="en-GB" sz="1200" dirty="0">
                <a:effectLst/>
                <a:latin typeface="Arial" panose="020B0604020202020204" pitchFamily="34" charset="0"/>
                <a:ea typeface="Times New Roman" panose="02020603050405020304" pitchFamily="18" charset="0"/>
                <a:cs typeface="Arial" panose="020B0604020202020204" pitchFamily="34" charset="0"/>
              </a:rPr>
              <a:t>groups of threes and fours. The dealer should shuffle the cards well and deal all the cards face down to each player. Each player holds their cards face up so that they can see the top card only.</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The player to the dealer’s left starts by reading out the name of the microbe on the top card and chooses an item to read (e.g., size 50). In a clockwise direction, the other players then read out the same item. The player with the highest value wins, taking the other players top cards and placing them to the bottom of their pile. The winner then reads out the name of the microbe on their next card and selects the item to compare.</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two or more players have the same top value, then all the cards are placed in the middle and the same player chooses again from the next card. The winner then takes the cards in the middle as well. The person with all the cards at the end is the winner.</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Explain that ‘nm’ on the playing cards stands for nanometres. There are ten million nanometres in a centimetre. </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619541A-0BD4-4AFF-AD6B-A770E02CC7DA}" type="slidenum">
              <a:rPr lang="en-GB" smtClean="0"/>
              <a:t>16</a:t>
            </a:fld>
            <a:endParaRPr lang="en-GB"/>
          </a:p>
        </p:txBody>
      </p:sp>
    </p:spTree>
    <p:extLst>
      <p:ext uri="{BB962C8B-B14F-4D97-AF65-F5344CB8AC3E}">
        <p14:creationId xmlns:p14="http://schemas.microsoft.com/office/powerpoint/2010/main" val="28347491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73660" lvl="0" indent="-342900" algn="just" eaLnBrk="0" hangingPunct="0">
              <a:lnSpc>
                <a:spcPct val="105000"/>
              </a:lnSpc>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Explain that this activity is used to demonstrate that microbes can be useful.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366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Divide</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the</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participants</a:t>
            </a:r>
            <a:r>
              <a:rPr lang="en-GB" sz="1800" spc="-2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into</a:t>
            </a:r>
            <a:r>
              <a:rPr lang="en-GB" sz="1800" spc="-2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groups</a:t>
            </a:r>
            <a:r>
              <a:rPr lang="en-GB" sz="1800" spc="-25" dirty="0">
                <a:effectLst/>
                <a:latin typeface="Arial" panose="020B0604020202020204" pitchFamily="34" charset="0"/>
                <a:ea typeface="Times New Roman" panose="02020603050405020304" pitchFamily="18" charset="0"/>
                <a:cs typeface="Arial" panose="020B0604020202020204" pitchFamily="34" charset="0"/>
              </a:rPr>
              <a:t> of twos or threes </a:t>
            </a:r>
            <a:r>
              <a:rPr lang="en-GB" sz="1800" dirty="0">
                <a:effectLst/>
                <a:latin typeface="Arial" panose="020B0604020202020204" pitchFamily="34" charset="0"/>
                <a:ea typeface="Times New Roman" panose="02020603050405020304" pitchFamily="18" charset="0"/>
                <a:cs typeface="Arial" panose="020B0604020202020204" pitchFamily="34" charset="0"/>
              </a:rPr>
              <a:t>and</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have</a:t>
            </a:r>
            <a:r>
              <a:rPr lang="en-GB" sz="1800" spc="-3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each</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group</a:t>
            </a:r>
            <a:r>
              <a:rPr lang="en-GB" sz="1800" spc="-1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label</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two</a:t>
            </a:r>
            <a:r>
              <a:rPr lang="en-GB" sz="1800" spc="-2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cups</a:t>
            </a:r>
            <a:r>
              <a:rPr lang="en-GB" sz="1800" spc="-2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A</a:t>
            </a:r>
            <a:r>
              <a:rPr lang="en-GB" sz="1800" spc="-2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and</a:t>
            </a:r>
            <a:r>
              <a:rPr lang="en-GB" sz="1800" spc="-1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B.</a:t>
            </a:r>
            <a:r>
              <a:rPr lang="en-GB" sz="1800" spc="-25" dirty="0">
                <a:effectLst/>
                <a:latin typeface="Arial" panose="020B0604020202020204" pitchFamily="34" charset="0"/>
                <a:ea typeface="Times New Roman" panose="02020603050405020304" pitchFamily="18" charset="0"/>
                <a:cs typeface="Arial" panose="020B0604020202020204" pitchFamily="34" charset="0"/>
              </a:rPr>
              <a:t> P</a:t>
            </a:r>
            <a:r>
              <a:rPr lang="en-GB" sz="1800" dirty="0">
                <a:effectLst/>
                <a:latin typeface="Arial" panose="020B0604020202020204" pitchFamily="34" charset="0"/>
                <a:ea typeface="Times New Roman" panose="02020603050405020304" pitchFamily="18" charset="0"/>
                <a:cs typeface="Arial" panose="020B0604020202020204" pitchFamily="34" charset="0"/>
              </a:rPr>
              <a:t>ut</a:t>
            </a:r>
            <a:r>
              <a:rPr lang="en-GB" sz="1800" spc="-1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four dessert spoons</a:t>
            </a:r>
            <a:r>
              <a:rPr lang="en-GB" sz="1800" spc="-1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of flour into</a:t>
            </a:r>
            <a:r>
              <a:rPr lang="en-GB" sz="1800" spc="-1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each</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cup.</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6985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Mix a yeast solution as outlined on the yeast packaging, with water and dried yeast. This may vary between different brands. If made too far in advance the yeast will start to ferment, so do not prepare this step in advance.</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6200"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Add</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the</a:t>
            </a:r>
            <a:r>
              <a:rPr lang="en-GB" sz="1800" spc="5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yeast</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solution</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to</a:t>
            </a:r>
            <a:r>
              <a:rPr lang="en-GB" sz="1800" spc="5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cup</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A</a:t>
            </a:r>
            <a:r>
              <a:rPr lang="en-GB" sz="1800" spc="5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and</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mix</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until</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it</a:t>
            </a:r>
            <a:r>
              <a:rPr lang="en-GB" sz="1800" spc="5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is</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the</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consistency</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of</a:t>
            </a:r>
            <a:r>
              <a:rPr lang="en-GB" sz="1800" spc="5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a</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thick</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milkshake.</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Do</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the</a:t>
            </a:r>
            <a:r>
              <a:rPr lang="en-GB" sz="1800" spc="-1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same</a:t>
            </a:r>
            <a:r>
              <a:rPr lang="en-GB" sz="1800" spc="-1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for</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cup</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B</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but</a:t>
            </a:r>
            <a:r>
              <a:rPr lang="en-GB" sz="1800" spc="-5" dirty="0">
                <a:effectLst/>
                <a:latin typeface="Arial" panose="020B0604020202020204" pitchFamily="34" charset="0"/>
                <a:ea typeface="Times New Roman" panose="02020603050405020304" pitchFamily="18" charset="0"/>
                <a:cs typeface="Arial" panose="020B0604020202020204" pitchFamily="34" charset="0"/>
              </a:rPr>
              <a:t> also add a heaped teaspoon of sugar.</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5565"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Pour</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30</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ml</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of</a:t>
            </a:r>
            <a:r>
              <a:rPr lang="en-GB" sz="1800" spc="2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the</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contents</a:t>
            </a:r>
            <a:r>
              <a:rPr lang="en-GB" sz="1800" spc="2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into</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the</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corresponding</a:t>
            </a:r>
            <a:r>
              <a:rPr lang="en-GB" sz="1800" spc="2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A</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and</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B</a:t>
            </a:r>
            <a:r>
              <a:rPr lang="en-GB" sz="1800" spc="2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graduated</a:t>
            </a:r>
            <a:r>
              <a:rPr lang="en-GB" sz="1800" spc="3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cylinder</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(or</a:t>
            </a:r>
            <a:r>
              <a:rPr lang="en-GB" sz="1800" spc="2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tall</a:t>
            </a:r>
            <a:r>
              <a:rPr lang="en-GB" sz="1800" spc="3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class with 30ml marking) and place both</a:t>
            </a:r>
            <a:r>
              <a:rPr lang="en-GB" sz="1800" spc="5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cylinders/glasses</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into</a:t>
            </a:r>
            <a:r>
              <a:rPr lang="en-GB" sz="1800" spc="5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a</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basin</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of</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hot</a:t>
            </a:r>
            <a:r>
              <a:rPr lang="en-GB" sz="1800" spc="5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water.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75565" lvl="0" indent="-342900" algn="just" eaLnBrk="0" hangingPunct="0">
              <a:lnSpc>
                <a:spcPct val="105000"/>
              </a:lnSpc>
              <a:spcBef>
                <a:spcPts val="60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Explain that the worksheet</a:t>
            </a:r>
            <a:r>
              <a:rPr lang="en-GB" sz="1800" spc="50" dirty="0">
                <a:effectLst/>
                <a:latin typeface="Arial" panose="020B0604020202020204" pitchFamily="34" charset="0"/>
                <a:ea typeface="Times New Roman" panose="02020603050405020304" pitchFamily="18" charset="0"/>
                <a:cs typeface="Arial" panose="020B0604020202020204" pitchFamily="34" charset="0"/>
              </a:rPr>
              <a:t> can be used </a:t>
            </a:r>
            <a:r>
              <a:rPr lang="en-GB" sz="1800" dirty="0">
                <a:effectLst/>
                <a:latin typeface="Arial" panose="020B0604020202020204" pitchFamily="34" charset="0"/>
                <a:ea typeface="Times New Roman" panose="02020603050405020304" pitchFamily="18" charset="0"/>
                <a:cs typeface="Arial" panose="020B0604020202020204" pitchFamily="34" charset="0"/>
              </a:rPr>
              <a:t>to record</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the</a:t>
            </a:r>
            <a:r>
              <a:rPr lang="en-GB" sz="1800" spc="-1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height</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of</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the</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dough</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every</a:t>
            </a:r>
            <a:r>
              <a:rPr lang="en-GB" sz="1800" spc="-5"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5 minutes. However, you may wish to continue to another demonstration or discussion and return to the experiment at a later point in the training to observe the accelerated growth in cylinder B.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17</a:t>
            </a:fld>
            <a:endParaRPr lang="en-US"/>
          </a:p>
        </p:txBody>
      </p:sp>
    </p:spTree>
    <p:extLst>
      <p:ext uri="{BB962C8B-B14F-4D97-AF65-F5344CB8AC3E}">
        <p14:creationId xmlns:p14="http://schemas.microsoft.com/office/powerpoint/2010/main" val="3457945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Consider potential errors – what would happen if the yeast was mixed with boiling water – would you see any growth/ expansion of the dough? </a:t>
            </a:r>
          </a:p>
        </p:txBody>
      </p:sp>
      <p:sp>
        <p:nvSpPr>
          <p:cNvPr id="4" name="Slide Number Placeholder 3"/>
          <p:cNvSpPr>
            <a:spLocks noGrp="1"/>
          </p:cNvSpPr>
          <p:nvPr>
            <p:ph type="sldNum" sz="quarter" idx="5"/>
          </p:nvPr>
        </p:nvSpPr>
        <p:spPr/>
        <p:txBody>
          <a:bodyPr/>
          <a:lstStyle/>
          <a:p>
            <a:fld id="{6619541A-0BD4-4AFF-AD6B-A770E02CC7DA}" type="slidenum">
              <a:rPr lang="en-GB" smtClean="0"/>
              <a:t>18</a:t>
            </a:fld>
            <a:endParaRPr lang="en-GB"/>
          </a:p>
        </p:txBody>
      </p:sp>
    </p:spTree>
    <p:extLst>
      <p:ext uri="{BB962C8B-B14F-4D97-AF65-F5344CB8AC3E}">
        <p14:creationId xmlns:p14="http://schemas.microsoft.com/office/powerpoint/2010/main" val="3647778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Very interesting read for more information: </a:t>
            </a:r>
            <a:r>
              <a:rPr lang="en-GB" dirty="0">
                <a:hlinkClick r:id="rId3"/>
              </a:rPr>
              <a:t>Can you be too clean? - BBC Future</a:t>
            </a:r>
            <a:endParaRPr lang="en-GB" dirty="0"/>
          </a:p>
          <a:p>
            <a:endParaRPr lang="en-GB" dirty="0"/>
          </a:p>
          <a:p>
            <a:r>
              <a:rPr lang="en-GB" dirty="0"/>
              <a:t>The “hygiene hypothesis”</a:t>
            </a:r>
          </a:p>
          <a:p>
            <a:endParaRPr lang="en-GB" dirty="0"/>
          </a:p>
          <a:p>
            <a:r>
              <a:rPr lang="en-GB" dirty="0"/>
              <a:t>The Royal Society of Public Health report “Too Clean Or Not Too Clean” published in June 2019 showed that one in four adults in the UK felt that ‘hygiene in the home is not important because children need to be exposed to harmful germs to build their immune system’. </a:t>
            </a:r>
          </a:p>
          <a:p>
            <a:endParaRPr lang="en-GB" dirty="0"/>
          </a:p>
          <a:p>
            <a:r>
              <a:rPr lang="en-GB" dirty="0"/>
              <a:t>Media frequently pose the question: “are we too clean?” which is likely to have contributed to this.</a:t>
            </a:r>
          </a:p>
          <a:p>
            <a:endParaRPr lang="en-GB" dirty="0"/>
          </a:p>
          <a:p>
            <a:r>
              <a:rPr lang="en-GB" dirty="0"/>
              <a:t>Unfortunately, because the concept of a link between reduced microbial exposure and disease is often, incorrectly, referred to as “the hygiene hypothesis” the public has come to believe that the underlying cause is “too much hygiene or cleanliness” and this often-repeated myth is now being accepted as fact.</a:t>
            </a:r>
          </a:p>
          <a:p>
            <a:endParaRPr lang="en-GB" dirty="0"/>
          </a:p>
          <a:p>
            <a:r>
              <a:rPr lang="en-GB" dirty="0"/>
              <a:t>In the last 20 years, it has become known that, although protection from harmful microbes is vital, exposure to “friendly microbes” from other people, our animal world, and our natural environment is equally important for our health. </a:t>
            </a:r>
          </a:p>
          <a:p>
            <a:endParaRPr lang="en-GB" dirty="0"/>
          </a:p>
          <a:p>
            <a:r>
              <a:rPr lang="en-GB" dirty="0"/>
              <a:t>This exposure is needed to build healthy and diverse microbes in our gut, mouth, respiratory tract and on our skin. This is referred to as our microbiome. Lack of exposure to microbes due to a whole range of lifestyle changes (less time spent outdoors, overuse of antibiotics, etc) could contribute to rising levels of diseases ranging from allergies, to diabetes, to depression.</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19</a:t>
            </a:fld>
            <a:endParaRPr lang="en-US"/>
          </a:p>
        </p:txBody>
      </p:sp>
    </p:spTree>
    <p:extLst>
      <p:ext uri="{BB962C8B-B14F-4D97-AF65-F5344CB8AC3E}">
        <p14:creationId xmlns:p14="http://schemas.microsoft.com/office/powerpoint/2010/main" val="2296493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a:t>
            </a:fld>
            <a:endParaRPr lang="en-US"/>
          </a:p>
        </p:txBody>
      </p:sp>
    </p:spTree>
    <p:extLst>
      <p:ext uri="{BB962C8B-B14F-4D97-AF65-F5344CB8AC3E}">
        <p14:creationId xmlns:p14="http://schemas.microsoft.com/office/powerpoint/2010/main" val="2563244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•The scientifically accepted term to describe microbes which cause us to become ill is “pathogenic” or a “pathogen”. It’s important to note that this term is not well understood by the public. The Royal Society of Public Health (RSPH) poll showed that out of 2000 people, only 43% said that pathogens are “usually or always” harmful, and 35% said they did not know what the term meant.</a:t>
            </a:r>
          </a:p>
          <a:p>
            <a:endParaRPr lang="en-GB" dirty="0"/>
          </a:p>
          <a:p>
            <a:r>
              <a:rPr lang="en-GB" dirty="0"/>
              <a:t>•The non-scientific common word for microbes is “germs”. Traditionally this term describes harmful microbes, with visual images showing them as threatening and disgusting. In recent years, it has become common to use the term to describe any type of microbe.</a:t>
            </a:r>
          </a:p>
          <a:p>
            <a:endParaRPr lang="en-GB" dirty="0"/>
          </a:p>
          <a:p>
            <a:r>
              <a:rPr lang="en-GB" dirty="0"/>
              <a:t>•To avoid misleading children, it is very important to specify whether you are talking about harmful or non-harmful germs. The media feature articles about tests showing thousands or millions of “germs” in the toilet or on surfaces, but fail to point out that these are not always harmful and in some cases are beneficial. In the RSPH online poll only 36% of participants thought that germs were sometimes good and sometimes bad, whilst 58% thought that they were “usually or always harmful”.</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a:t>
            </a:fld>
            <a:endParaRPr lang="en-US"/>
          </a:p>
        </p:txBody>
      </p:sp>
    </p:spTree>
    <p:extLst>
      <p:ext uri="{BB962C8B-B14F-4D97-AF65-F5344CB8AC3E}">
        <p14:creationId xmlns:p14="http://schemas.microsoft.com/office/powerpoint/2010/main" val="98623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There are three main types of microbes: </a:t>
            </a:r>
          </a:p>
          <a:p>
            <a:r>
              <a:rPr lang="en-GB" dirty="0"/>
              <a:t>Virus – cannot replicate on their own, they need a host cell – a living organism – to be able to reproduce.</a:t>
            </a:r>
          </a:p>
          <a:p>
            <a:r>
              <a:rPr lang="en-GB" dirty="0"/>
              <a:t>Rhinovirus – common cold</a:t>
            </a:r>
          </a:p>
          <a:p>
            <a:r>
              <a:rPr lang="en-GB" dirty="0"/>
              <a:t>Common viruses, SARS-CoV-2</a:t>
            </a:r>
          </a:p>
          <a:p>
            <a:endParaRPr lang="en-GB" dirty="0"/>
          </a:p>
          <a:p>
            <a:r>
              <a:rPr lang="en-GB" dirty="0"/>
              <a:t>Fungi – typically include yeasts, moulds, mildews, mushrooms. Really important decomposers in the ecological system. </a:t>
            </a:r>
          </a:p>
          <a:p>
            <a:r>
              <a:rPr lang="en-GB" dirty="0"/>
              <a:t>Penicillium – can be used to make penicillin </a:t>
            </a:r>
          </a:p>
          <a:p>
            <a:endParaRPr lang="en-GB" dirty="0"/>
          </a:p>
          <a:p>
            <a:r>
              <a:rPr lang="en-GB" dirty="0"/>
              <a:t>Bacteria – grouped by their shape</a:t>
            </a:r>
          </a:p>
          <a:p>
            <a:r>
              <a:rPr lang="en-GB" dirty="0"/>
              <a:t>Staphylococcus aureus – ‘coccus’ –is ball shaped</a:t>
            </a:r>
          </a:p>
          <a:p>
            <a:r>
              <a:rPr lang="en-GB" dirty="0"/>
              <a:t>Antibiotic resistant strains are known as MRSA</a:t>
            </a:r>
          </a:p>
          <a:p>
            <a:r>
              <a:rPr lang="en-GB" dirty="0"/>
              <a:t>Common bacteria you may have heard of: salmonella, chlamydia, </a:t>
            </a:r>
            <a:r>
              <a:rPr lang="en-GB" dirty="0" err="1"/>
              <a:t>e.coli</a:t>
            </a:r>
            <a:r>
              <a:rPr lang="en-GB" dirty="0"/>
              <a:t>,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the packs, </a:t>
            </a:r>
            <a:r>
              <a:rPr lang="en-GB" sz="1200" kern="1200" dirty="0">
                <a:solidFill>
                  <a:schemeClr val="tx1"/>
                </a:solidFill>
                <a:effectLst/>
                <a:latin typeface="+mn-lt"/>
                <a:ea typeface="+mn-ea"/>
                <a:cs typeface="+mn-cs"/>
              </a:rPr>
              <a:t>you will see that the names of viruses, fungi and bacteria are italicised. This is the standard scientific approach to referring to the name of microbes.</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a:t>
            </a:fld>
            <a:endParaRPr lang="en-US"/>
          </a:p>
        </p:txBody>
      </p:sp>
    </p:spTree>
    <p:extLst>
      <p:ext uri="{BB962C8B-B14F-4D97-AF65-F5344CB8AC3E}">
        <p14:creationId xmlns:p14="http://schemas.microsoft.com/office/powerpoint/2010/main" val="2295107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i="1" dirty="0"/>
              <a:t>Suggest asking people if they have heard of these and see if they can give the information you have below: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i="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Lactobacillus </a:t>
            </a:r>
            <a:r>
              <a:rPr lang="en-GB" dirty="0"/>
              <a:t>is a bacteria that lives in the gut and is commonly referred to as a friendly bacterium.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It is also found in yogurts and probiotic drinks.</a:t>
            </a:r>
          </a:p>
          <a:p>
            <a:endParaRPr lang="en-GB" dirty="0"/>
          </a:p>
          <a:p>
            <a:pPr marL="171450" indent="-171450">
              <a:buFont typeface="Arial" panose="020B0604020202020204" pitchFamily="34" charset="0"/>
              <a:buChar char="•"/>
            </a:pPr>
            <a:r>
              <a:rPr lang="en-GB" i="1" dirty="0"/>
              <a:t>E. coli </a:t>
            </a:r>
            <a:r>
              <a:rPr lang="en-GB" dirty="0"/>
              <a:t>is present in the human and animal gut and can aid in digestion and prevent the growth of harmful bacteria.</a:t>
            </a:r>
          </a:p>
          <a:p>
            <a:pPr marL="171450" indent="-171450">
              <a:buFont typeface="Arial" panose="020B0604020202020204" pitchFamily="34" charset="0"/>
              <a:buChar char="•"/>
            </a:pPr>
            <a:r>
              <a:rPr lang="en-GB" i="1" dirty="0"/>
              <a:t>E. coli </a:t>
            </a:r>
            <a:r>
              <a:rPr lang="en-GB" dirty="0"/>
              <a:t>can be harmful when it gets outside the gut and can cause food poisoning, serious abdominal infections or urinary tract infections.</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a:t>
            </a:fld>
            <a:endParaRPr lang="en-US"/>
          </a:p>
        </p:txBody>
      </p:sp>
    </p:spTree>
    <p:extLst>
      <p:ext uri="{BB962C8B-B14F-4D97-AF65-F5344CB8AC3E}">
        <p14:creationId xmlns:p14="http://schemas.microsoft.com/office/powerpoint/2010/main" val="1166265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Tinea</a:t>
            </a:r>
            <a:r>
              <a:rPr lang="en-GB" dirty="0"/>
              <a:t> can cause the itchy, cracked skin known as Athlete’s foot, typically between the fourth and fifth toes.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Athlete’s foot is the most common fungal skin infection and affects nearly 70% of the population.</a:t>
            </a:r>
          </a:p>
          <a:p>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Penicillium</a:t>
            </a:r>
            <a:r>
              <a:rPr lang="en-GB" dirty="0"/>
              <a:t> is a fungus that has changed the world!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Since its discovery, the antibiotic has been mass produced to treat bacterial infections. Unfortunately, due to overuse, many bacterial species have become resistant to this antibiotic.</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7</a:t>
            </a:fld>
            <a:endParaRPr lang="en-US"/>
          </a:p>
        </p:txBody>
      </p:sp>
    </p:spTree>
    <p:extLst>
      <p:ext uri="{BB962C8B-B14F-4D97-AF65-F5344CB8AC3E}">
        <p14:creationId xmlns:p14="http://schemas.microsoft.com/office/powerpoint/2010/main" val="3303211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9</a:t>
            </a:fld>
            <a:endParaRPr lang="en-US"/>
          </a:p>
        </p:txBody>
      </p:sp>
    </p:spTree>
    <p:extLst>
      <p:ext uri="{BB962C8B-B14F-4D97-AF65-F5344CB8AC3E}">
        <p14:creationId xmlns:p14="http://schemas.microsoft.com/office/powerpoint/2010/main" val="2459725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10000"/>
              </a:lnSpc>
              <a:spcAft>
                <a:spcPts val="600"/>
              </a:spcAft>
              <a:buSzPts val="1200"/>
              <a:buFont typeface="+mj-lt"/>
              <a:buAutoNum type="arabicPeriod"/>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This is an ideal activity to set up at the start of the topic, as participants may wish to undertake this whilst listening to the presentation about microbes. </a:t>
            </a:r>
          </a:p>
          <a:p>
            <a:pPr marL="342900" marR="73025" lvl="0" indent="-342900" algn="just" eaLnBrk="0" hangingPunct="0">
              <a:lnSpc>
                <a:spcPct val="115000"/>
              </a:lnSpc>
              <a:spcBef>
                <a:spcPts val="3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Encourage participants to take some play dough and to make a microbe in a Petri dish or on a paper plate (can be done individually or in</a:t>
            </a:r>
            <a:r>
              <a:rPr lang="en-GB" sz="1800" spc="-18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groups).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eaLnBrk="0" hangingPunct="0">
              <a:lnSpc>
                <a:spcPct val="115000"/>
              </a:lnSpc>
              <a:spcBef>
                <a:spcPts val="40"/>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Explain they can make any microbe using the sheets</a:t>
            </a:r>
            <a:r>
              <a:rPr lang="en-GB" sz="1800" spc="-2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provided – you may wish to laminate these sheets in advance.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eaLnBrk="0" hangingPunct="0">
              <a:lnSpc>
                <a:spcPct val="115000"/>
              </a:lnSpc>
              <a:spcBef>
                <a:spcPts val="105"/>
              </a:spcBef>
              <a:spcAft>
                <a:spcPts val="600"/>
              </a:spcAft>
              <a:buSzPts val="1200"/>
              <a:buFont typeface="+mj-lt"/>
              <a:buAutoNum type="arabicPeriod"/>
              <a:tabLst>
                <a:tab pos="529590" algn="l"/>
              </a:tabLst>
            </a:pPr>
            <a:r>
              <a:rPr lang="en-GB" sz="1800" dirty="0">
                <a:effectLst/>
                <a:latin typeface="Arial" panose="020B0604020202020204" pitchFamily="34" charset="0"/>
                <a:ea typeface="Times New Roman" panose="02020603050405020304" pitchFamily="18" charset="0"/>
                <a:cs typeface="Arial" panose="020B0604020202020204" pitchFamily="34" charset="0"/>
              </a:rPr>
              <a:t>Point out common microbes that they might have heard of to get them</a:t>
            </a:r>
            <a:r>
              <a:rPr lang="en-GB" sz="1800" spc="-40"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started. You may wish to use toy microbes at this stage if you have any.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10</a:t>
            </a:fld>
            <a:endParaRPr lang="en-US"/>
          </a:p>
        </p:txBody>
      </p:sp>
    </p:spTree>
    <p:extLst>
      <p:ext uri="{BB962C8B-B14F-4D97-AF65-F5344CB8AC3E}">
        <p14:creationId xmlns:p14="http://schemas.microsoft.com/office/powerpoint/2010/main" val="3472074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KS2 we build on this by asking students to consider attributes of microbes: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Ask what qualities make it a fungus? i.e., it’s really big. </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11</a:t>
            </a:fld>
            <a:endParaRPr lang="en-US"/>
          </a:p>
        </p:txBody>
      </p:sp>
    </p:spTree>
    <p:extLst>
      <p:ext uri="{BB962C8B-B14F-4D97-AF65-F5344CB8AC3E}">
        <p14:creationId xmlns:p14="http://schemas.microsoft.com/office/powerpoint/2010/main" val="9193396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830022" y="2167866"/>
            <a:ext cx="5628177" cy="2387600"/>
          </a:xfrm>
        </p:spPr>
        <p:txBody>
          <a:bodyPr anchor="b">
            <a:normAutofit/>
          </a:bodyPr>
          <a:lstStyle>
            <a:lvl1pPr algn="l">
              <a:defRPr sz="54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830022" y="4705394"/>
            <a:ext cx="5170978" cy="552405"/>
          </a:xfrm>
        </p:spPr>
        <p:txBody>
          <a:bodyPr/>
          <a:lstStyle>
            <a:lvl1pPr marL="0" indent="0" algn="l">
              <a:buNone/>
              <a:defRPr sz="2400" i="1">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3" name="Picture 12" descr="Icon&#10;&#10;Description automatically generated">
            <a:extLst>
              <a:ext uri="{FF2B5EF4-FFF2-40B4-BE49-F238E27FC236}">
                <a16:creationId xmlns:a16="http://schemas.microsoft.com/office/drawing/2014/main" id="{7A59B71F-964D-40F2-9472-58F22E0790C0}"/>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266894" y="252098"/>
            <a:ext cx="2752909" cy="3109568"/>
          </a:xfrm>
          <a:prstGeom prst="rect">
            <a:avLst/>
          </a:prstGeom>
        </p:spPr>
      </p:pic>
      <p:pic>
        <p:nvPicPr>
          <p:cNvPr id="21" name="Picture 20" descr="Icon&#10;&#10;Description automatically generated">
            <a:extLst>
              <a:ext uri="{FF2B5EF4-FFF2-40B4-BE49-F238E27FC236}">
                <a16:creationId xmlns:a16="http://schemas.microsoft.com/office/drawing/2014/main" id="{DAAE083A-A530-4B08-9A08-9D705143C35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70269" b="15363"/>
          <a:stretch/>
        </p:blipFill>
        <p:spPr>
          <a:xfrm>
            <a:off x="-322577" y="6074434"/>
            <a:ext cx="2752909" cy="646981"/>
          </a:xfrm>
          <a:prstGeom prst="rect">
            <a:avLst/>
          </a:prstGeom>
        </p:spPr>
      </p:pic>
      <p:pic>
        <p:nvPicPr>
          <p:cNvPr id="22" name="Picture 21" descr="Icon&#10;&#10;Description automatically generated">
            <a:extLst>
              <a:ext uri="{FF2B5EF4-FFF2-40B4-BE49-F238E27FC236}">
                <a16:creationId xmlns:a16="http://schemas.microsoft.com/office/drawing/2014/main" id="{F5507D01-A5DE-4C45-BE68-8EEA4C7E40E8}"/>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88404" b="-2772"/>
          <a:stretch/>
        </p:blipFill>
        <p:spPr>
          <a:xfrm>
            <a:off x="1819091" y="6211019"/>
            <a:ext cx="2752909" cy="646981"/>
          </a:xfrm>
          <a:prstGeom prst="rect">
            <a:avLst/>
          </a:prstGeom>
        </p:spPr>
      </p:pic>
    </p:spTree>
    <p:extLst>
      <p:ext uri="{BB962C8B-B14F-4D97-AF65-F5344CB8AC3E}">
        <p14:creationId xmlns:p14="http://schemas.microsoft.com/office/powerpoint/2010/main" val="292584560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AEE0DD7-08CB-46EF-85C7-32B73AD08DE8}"/>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9" name="Picture 8" descr="Icon&#10;&#10;Description automatically generated">
            <a:extLst>
              <a:ext uri="{FF2B5EF4-FFF2-40B4-BE49-F238E27FC236}">
                <a16:creationId xmlns:a16="http://schemas.microsoft.com/office/drawing/2014/main" id="{E4BE1BCF-15DE-49B7-A9CB-39CD9FA147C1}"/>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768298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4">
            <a:extLst>
              <a:ext uri="{FF2B5EF4-FFF2-40B4-BE49-F238E27FC236}">
                <a16:creationId xmlns:a16="http://schemas.microsoft.com/office/drawing/2014/main" id="{D8D9D590-9046-44AD-B970-0090967A7FCB}"/>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13" name="Picture 12" descr="Icon&#10;&#10;Description automatically generated">
            <a:extLst>
              <a:ext uri="{FF2B5EF4-FFF2-40B4-BE49-F238E27FC236}">
                <a16:creationId xmlns:a16="http://schemas.microsoft.com/office/drawing/2014/main" id="{F2400954-B929-45F1-9AC9-4C0E1D923BA8}"/>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3530879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0F95687B-D3CD-4948-BF0D-E266FB1CA2BE}"/>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7" name="Picture 6" descr="Icon&#10;&#10;Description automatically generated">
            <a:extLst>
              <a:ext uri="{FF2B5EF4-FFF2-40B4-BE49-F238E27FC236}">
                <a16:creationId xmlns:a16="http://schemas.microsoft.com/office/drawing/2014/main" id="{84F8482B-B41C-4851-9152-4C524AF07C1B}"/>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8505688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55388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tx1"/>
                </a:solidFill>
              </a:defRPr>
            </a:lvl1pPr>
          </a:lstStyle>
          <a:p>
            <a:r>
              <a:rPr lang="fr-FR"/>
              <a:t>www.e-bug.eu - e-Bug Train the Trainer - Microbes - V1</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985726539"/>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D182C82D-41DD-4AE6-8CDA-8F9858CFE500}"/>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460F00E3-6DDA-4835-AFA9-D35A9DF50E1F}"/>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773860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CBD97A74-80F2-4E45-8504-29C9A607749D}"/>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8E4E131B-21B7-4569-82FC-58E99881AAE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812601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7" name="Picture 6" descr="Icon&#10;&#10;Description automatically generated">
            <a:extLst>
              <a:ext uri="{FF2B5EF4-FFF2-40B4-BE49-F238E27FC236}">
                <a16:creationId xmlns:a16="http://schemas.microsoft.com/office/drawing/2014/main" id="{AAE08458-01B7-4486-9EE6-F34018AD6910}"/>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84446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4_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005633857"/>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995702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Section Hea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096313906"/>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2_Section Hea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973732709"/>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3_Section Header">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686765612"/>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5_Section Header">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fr-FR"/>
              <a:t>www.e-bug.eu - e-Bug Train the Trainer - Microbes - V1</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016013356"/>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4C578-1356-483F-AD7A-E402F00D9994}"/>
              </a:ext>
            </a:extLst>
          </p:cNvPr>
          <p:cNvSpPr>
            <a:spLocks noGrp="1"/>
          </p:cNvSpPr>
          <p:nvPr>
            <p:ph type="title"/>
          </p:nvPr>
        </p:nvSpPr>
        <p:spPr/>
        <p:txBody>
          <a:bodyPr/>
          <a:lstStyle/>
          <a:p>
            <a:r>
              <a:rPr lang="en-US"/>
              <a:t>Click to edit Master title style</a:t>
            </a:r>
            <a:endParaRPr lang="en-GB" dirty="0"/>
          </a:p>
        </p:txBody>
      </p:sp>
      <p:sp>
        <p:nvSpPr>
          <p:cNvPr id="3" name="Footer Placeholder 4">
            <a:extLst>
              <a:ext uri="{FF2B5EF4-FFF2-40B4-BE49-F238E27FC236}">
                <a16:creationId xmlns:a16="http://schemas.microsoft.com/office/drawing/2014/main" id="{CAF7FC27-A6FF-4AA1-9B63-FBD258DAE7F1}"/>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fr-FR"/>
              <a:t>www.e-bug.eu - e-Bug Train the Trainer - Microbes - V1</a:t>
            </a:r>
            <a:endParaRPr lang="en-GB" dirty="0"/>
          </a:p>
        </p:txBody>
      </p:sp>
      <p:pic>
        <p:nvPicPr>
          <p:cNvPr id="4" name="Picture 3" descr="Icon&#10;&#10;Description automatically generated">
            <a:extLst>
              <a:ext uri="{FF2B5EF4-FFF2-40B4-BE49-F238E27FC236}">
                <a16:creationId xmlns:a16="http://schemas.microsoft.com/office/drawing/2014/main" id="{220138C2-E7CD-43F7-ADA7-0103BB6F05D6}"/>
              </a:ext>
            </a:extLst>
          </p:cNvPr>
          <p:cNvPicPr>
            <a:picLocks noChangeAspect="1"/>
          </p:cNvPicPr>
          <p:nvPr/>
        </p:nvPicPr>
        <p:blipFill rotWithShape="1">
          <a:blip r:embed="rId2">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423128159"/>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32031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hdr="0"/>
  <p:txStyles>
    <p:titleStyle>
      <a:lvl1pPr algn="l" defTabSz="914400" rtl="0" eaLnBrk="1" latinLnBrk="0" hangingPunct="1">
        <a:lnSpc>
          <a:spcPct val="90000"/>
        </a:lnSpc>
        <a:spcBef>
          <a:spcPct val="0"/>
        </a:spcBef>
        <a:buNone/>
        <a:defRPr sz="40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B8F4F-CDB9-481E-818A-4F9526822C2C}"/>
              </a:ext>
            </a:extLst>
          </p:cNvPr>
          <p:cNvSpPr>
            <a:spLocks noGrp="1"/>
          </p:cNvSpPr>
          <p:nvPr>
            <p:ph type="ctrTitle"/>
          </p:nvPr>
        </p:nvSpPr>
        <p:spPr>
          <a:xfrm>
            <a:off x="2830022" y="3011014"/>
            <a:ext cx="5628177" cy="2387600"/>
          </a:xfrm>
        </p:spPr>
        <p:txBody>
          <a:bodyPr/>
          <a:lstStyle/>
          <a:p>
            <a:r>
              <a:rPr lang="en-GB" dirty="0">
                <a:latin typeface="Raleway" pitchFamily="2" charset="0"/>
              </a:rPr>
              <a:t>Microbes</a:t>
            </a:r>
            <a:br>
              <a:rPr lang="en-GB" dirty="0">
                <a:latin typeface="Raleway" pitchFamily="2" charset="0"/>
              </a:rPr>
            </a:br>
            <a:r>
              <a:rPr lang="en-GB" dirty="0">
                <a:latin typeface="Raleway" pitchFamily="2" charset="0"/>
              </a:rPr>
              <a:t>KS1 – KS4 </a:t>
            </a:r>
          </a:p>
        </p:txBody>
      </p:sp>
    </p:spTree>
    <p:extLst>
      <p:ext uri="{BB962C8B-B14F-4D97-AF65-F5344CB8AC3E}">
        <p14:creationId xmlns:p14="http://schemas.microsoft.com/office/powerpoint/2010/main" val="1924254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9EE7-7B18-4875-85D4-5D1FFE6D85B9}"/>
              </a:ext>
            </a:extLst>
          </p:cNvPr>
          <p:cNvSpPr>
            <a:spLocks noGrp="1"/>
          </p:cNvSpPr>
          <p:nvPr>
            <p:ph type="title"/>
          </p:nvPr>
        </p:nvSpPr>
        <p:spPr>
          <a:xfrm>
            <a:off x="623888" y="0"/>
            <a:ext cx="7886700" cy="1350000"/>
          </a:xfrm>
        </p:spPr>
        <p:txBody>
          <a:bodyPr>
            <a:normAutofit/>
          </a:bodyPr>
          <a:lstStyle/>
          <a:p>
            <a:r>
              <a:rPr lang="en-GB" sz="4000" dirty="0">
                <a:solidFill>
                  <a:schemeClr val="tx1"/>
                </a:solidFill>
                <a:latin typeface="Raleway" pitchFamily="2" charset="0"/>
              </a:rPr>
              <a:t>KS1 – Modelling a Microbe</a:t>
            </a:r>
          </a:p>
        </p:txBody>
      </p:sp>
      <p:pic>
        <p:nvPicPr>
          <p:cNvPr id="8" name="Picture 7">
            <a:extLst>
              <a:ext uri="{FF2B5EF4-FFF2-40B4-BE49-F238E27FC236}">
                <a16:creationId xmlns:a16="http://schemas.microsoft.com/office/drawing/2014/main" id="{0AFCC51B-2E53-9C4E-B75E-31BAF5037C8D}"/>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30913" y="1922276"/>
            <a:ext cx="5902247" cy="2912073"/>
          </a:xfrm>
          <a:prstGeom prst="rect">
            <a:avLst/>
          </a:prstGeom>
        </p:spPr>
      </p:pic>
      <p:sp>
        <p:nvSpPr>
          <p:cNvPr id="9" name="TextBox 8">
            <a:extLst>
              <a:ext uri="{FF2B5EF4-FFF2-40B4-BE49-F238E27FC236}">
                <a16:creationId xmlns:a16="http://schemas.microsoft.com/office/drawing/2014/main" id="{6ED39DB1-1499-4E61-83C2-79F8068EEAFE}"/>
              </a:ext>
            </a:extLst>
          </p:cNvPr>
          <p:cNvSpPr txBox="1"/>
          <p:nvPr/>
        </p:nvSpPr>
        <p:spPr>
          <a:xfrm>
            <a:off x="147373" y="2015856"/>
            <a:ext cx="1474344" cy="738664"/>
          </a:xfrm>
          <a:prstGeom prst="rect">
            <a:avLst/>
          </a:prstGeom>
          <a:noFill/>
        </p:spPr>
        <p:txBody>
          <a:bodyPr wrap="square" rtlCol="0">
            <a:spAutoFit/>
          </a:bodyPr>
          <a:lstStyle/>
          <a:p>
            <a:r>
              <a:rPr lang="en-GB" sz="1400" dirty="0">
                <a:latin typeface="Raleway" pitchFamily="2" charset="0"/>
              </a:rPr>
              <a:t>1. Shape your microbe using modelling clay</a:t>
            </a:r>
          </a:p>
        </p:txBody>
      </p:sp>
      <p:sp>
        <p:nvSpPr>
          <p:cNvPr id="10" name="TextBox 9">
            <a:extLst>
              <a:ext uri="{FF2B5EF4-FFF2-40B4-BE49-F238E27FC236}">
                <a16:creationId xmlns:a16="http://schemas.microsoft.com/office/drawing/2014/main" id="{BD927956-071C-4F88-B513-5E80ECB08810}"/>
              </a:ext>
            </a:extLst>
          </p:cNvPr>
          <p:cNvSpPr txBox="1"/>
          <p:nvPr/>
        </p:nvSpPr>
        <p:spPr>
          <a:xfrm>
            <a:off x="1649445" y="2015856"/>
            <a:ext cx="1336558" cy="523220"/>
          </a:xfrm>
          <a:prstGeom prst="rect">
            <a:avLst/>
          </a:prstGeom>
          <a:noFill/>
        </p:spPr>
        <p:txBody>
          <a:bodyPr wrap="square" rtlCol="0">
            <a:spAutoFit/>
          </a:bodyPr>
          <a:lstStyle/>
          <a:p>
            <a:r>
              <a:rPr lang="en-GB" sz="1400" dirty="0">
                <a:latin typeface="Raleway" pitchFamily="2" charset="0"/>
              </a:rPr>
              <a:t>2. Place onto a Petri dish</a:t>
            </a:r>
          </a:p>
        </p:txBody>
      </p:sp>
      <p:sp>
        <p:nvSpPr>
          <p:cNvPr id="11" name="TextBox 10">
            <a:extLst>
              <a:ext uri="{FF2B5EF4-FFF2-40B4-BE49-F238E27FC236}">
                <a16:creationId xmlns:a16="http://schemas.microsoft.com/office/drawing/2014/main" id="{A831A266-1860-4E02-B49D-7F233C374446}"/>
              </a:ext>
            </a:extLst>
          </p:cNvPr>
          <p:cNvSpPr txBox="1"/>
          <p:nvPr/>
        </p:nvSpPr>
        <p:spPr>
          <a:xfrm>
            <a:off x="3073615" y="2015856"/>
            <a:ext cx="1336558" cy="1169551"/>
          </a:xfrm>
          <a:prstGeom prst="rect">
            <a:avLst/>
          </a:prstGeom>
          <a:noFill/>
        </p:spPr>
        <p:txBody>
          <a:bodyPr wrap="square" rtlCol="0">
            <a:spAutoFit/>
          </a:bodyPr>
          <a:lstStyle/>
          <a:p>
            <a:r>
              <a:rPr lang="en-GB" sz="1400" dirty="0">
                <a:latin typeface="Raleway" pitchFamily="2" charset="0"/>
              </a:rPr>
              <a:t>3. Write the name of your microbe on your Petri dish</a:t>
            </a:r>
          </a:p>
        </p:txBody>
      </p:sp>
      <p:sp>
        <p:nvSpPr>
          <p:cNvPr id="12" name="TextBox 11">
            <a:extLst>
              <a:ext uri="{FF2B5EF4-FFF2-40B4-BE49-F238E27FC236}">
                <a16:creationId xmlns:a16="http://schemas.microsoft.com/office/drawing/2014/main" id="{A198005D-EDF3-4221-B5A2-97B74132BB9B}"/>
              </a:ext>
            </a:extLst>
          </p:cNvPr>
          <p:cNvSpPr txBox="1"/>
          <p:nvPr/>
        </p:nvSpPr>
        <p:spPr>
          <a:xfrm>
            <a:off x="4538755" y="2015856"/>
            <a:ext cx="1336558" cy="738664"/>
          </a:xfrm>
          <a:prstGeom prst="rect">
            <a:avLst/>
          </a:prstGeom>
          <a:noFill/>
        </p:spPr>
        <p:txBody>
          <a:bodyPr wrap="square" rtlCol="0">
            <a:spAutoFit/>
          </a:bodyPr>
          <a:lstStyle/>
          <a:p>
            <a:r>
              <a:rPr lang="en-GB" sz="1400" dirty="0">
                <a:latin typeface="Raleway" pitchFamily="2" charset="0"/>
              </a:rPr>
              <a:t>4. Take your Petri dish home</a:t>
            </a:r>
          </a:p>
        </p:txBody>
      </p:sp>
      <p:pic>
        <p:nvPicPr>
          <p:cNvPr id="7" name="Picture 4" descr="A photo of modelling clay microbes and large soft toy microbes">
            <a:extLst>
              <a:ext uri="{FF2B5EF4-FFF2-40B4-BE49-F238E27FC236}">
                <a16:creationId xmlns:a16="http://schemas.microsoft.com/office/drawing/2014/main" id="{FB58D77F-13A3-4A13-B0BF-76087FAAAFC2}"/>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230" t="6522" r="5664" b="7007"/>
          <a:stretch/>
        </p:blipFill>
        <p:spPr bwMode="auto">
          <a:xfrm>
            <a:off x="5819379" y="1647913"/>
            <a:ext cx="3324621" cy="2366648"/>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DC532971-BD50-49FD-B557-F9CA6AEEBEE0}"/>
              </a:ext>
            </a:extLst>
          </p:cNvPr>
          <p:cNvSpPr>
            <a:spLocks noGrp="1"/>
          </p:cNvSpPr>
          <p:nvPr>
            <p:ph type="body" idx="1"/>
          </p:nvPr>
        </p:nvSpPr>
        <p:spPr>
          <a:xfrm>
            <a:off x="623888" y="4589764"/>
            <a:ext cx="7886700" cy="1674062"/>
          </a:xfrm>
        </p:spPr>
        <p:txBody>
          <a:bodyPr>
            <a:normAutofit lnSpcReduction="10000"/>
          </a:bodyPr>
          <a:lstStyle/>
          <a:p>
            <a:r>
              <a:rPr lang="en-GB" dirty="0">
                <a:solidFill>
                  <a:schemeClr val="tx1"/>
                </a:solidFill>
                <a:latin typeface="Raleway" pitchFamily="2" charset="0"/>
              </a:rPr>
              <a:t>This lesson is designed to introduce students to viruses, bacteria, and fungi. The introductory activity allows students to combine their observational and creative skills to make a microbe of their own choice, exploring various microbial types and shapes.</a:t>
            </a:r>
          </a:p>
        </p:txBody>
      </p:sp>
      <p:sp>
        <p:nvSpPr>
          <p:cNvPr id="4" name="Footer Placeholder 3">
            <a:extLst>
              <a:ext uri="{FF2B5EF4-FFF2-40B4-BE49-F238E27FC236}">
                <a16:creationId xmlns:a16="http://schemas.microsoft.com/office/drawing/2014/main" id="{3F38F7FE-DF0B-404B-B236-737E6C9FB88C}"/>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439664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2628D-DEB8-4966-8177-B14428656D85}"/>
              </a:ext>
            </a:extLst>
          </p:cNvPr>
          <p:cNvSpPr>
            <a:spLocks noGrp="1"/>
          </p:cNvSpPr>
          <p:nvPr>
            <p:ph type="title"/>
          </p:nvPr>
        </p:nvSpPr>
        <p:spPr>
          <a:xfrm>
            <a:off x="623888" y="0"/>
            <a:ext cx="7886700" cy="1350000"/>
          </a:xfrm>
        </p:spPr>
        <p:txBody>
          <a:bodyPr>
            <a:normAutofit/>
          </a:bodyPr>
          <a:lstStyle/>
          <a:p>
            <a:r>
              <a:rPr lang="en-GB" sz="4000" dirty="0">
                <a:solidFill>
                  <a:schemeClr val="tx1"/>
                </a:solidFill>
                <a:latin typeface="Raleway" pitchFamily="2" charset="0"/>
              </a:rPr>
              <a:t>KS2 – </a:t>
            </a:r>
            <a:r>
              <a:rPr lang="en-GB" sz="4000" dirty="0" err="1">
                <a:solidFill>
                  <a:schemeClr val="tx1"/>
                </a:solidFill>
                <a:latin typeface="Raleway" pitchFamily="2" charset="0"/>
              </a:rPr>
              <a:t>Designabug</a:t>
            </a:r>
            <a:endParaRPr lang="en-GB" sz="4000" dirty="0">
              <a:solidFill>
                <a:schemeClr val="tx1"/>
              </a:solidFill>
              <a:latin typeface="Raleway" pitchFamily="2" charset="0"/>
            </a:endParaRPr>
          </a:p>
        </p:txBody>
      </p:sp>
      <p:pic>
        <p:nvPicPr>
          <p:cNvPr id="7" name="Picture 6">
            <a:extLst>
              <a:ext uri="{FF2B5EF4-FFF2-40B4-BE49-F238E27FC236}">
                <a16:creationId xmlns:a16="http://schemas.microsoft.com/office/drawing/2014/main" id="{89ABA135-0B20-4D8F-BD33-6C7056518B54}"/>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63505" y="1463979"/>
            <a:ext cx="6570000" cy="3552024"/>
          </a:xfrm>
          <a:prstGeom prst="rect">
            <a:avLst/>
          </a:prstGeom>
        </p:spPr>
      </p:pic>
      <p:sp>
        <p:nvSpPr>
          <p:cNvPr id="8" name="TextBox 7">
            <a:extLst>
              <a:ext uri="{FF2B5EF4-FFF2-40B4-BE49-F238E27FC236}">
                <a16:creationId xmlns:a16="http://schemas.microsoft.com/office/drawing/2014/main" id="{5307CA2D-B1BC-4AEB-BD92-92508206C46E}"/>
              </a:ext>
            </a:extLst>
          </p:cNvPr>
          <p:cNvSpPr txBox="1"/>
          <p:nvPr/>
        </p:nvSpPr>
        <p:spPr>
          <a:xfrm>
            <a:off x="269297" y="1690999"/>
            <a:ext cx="1474344" cy="1169551"/>
          </a:xfrm>
          <a:prstGeom prst="rect">
            <a:avLst/>
          </a:prstGeom>
          <a:noFill/>
        </p:spPr>
        <p:txBody>
          <a:bodyPr wrap="square" rtlCol="0">
            <a:spAutoFit/>
          </a:bodyPr>
          <a:lstStyle/>
          <a:p>
            <a:r>
              <a:rPr lang="en-GB" sz="1400" dirty="0">
                <a:latin typeface="Raleway" pitchFamily="2" charset="0"/>
              </a:rPr>
              <a:t>1. Choose which microbe you want to be (bacteria; virus; fungi)</a:t>
            </a:r>
          </a:p>
        </p:txBody>
      </p:sp>
      <p:sp>
        <p:nvSpPr>
          <p:cNvPr id="9" name="TextBox 8">
            <a:extLst>
              <a:ext uri="{FF2B5EF4-FFF2-40B4-BE49-F238E27FC236}">
                <a16:creationId xmlns:a16="http://schemas.microsoft.com/office/drawing/2014/main" id="{1A406417-6602-4FE2-962F-4C3E7FAA8368}"/>
              </a:ext>
            </a:extLst>
          </p:cNvPr>
          <p:cNvSpPr txBox="1"/>
          <p:nvPr/>
        </p:nvSpPr>
        <p:spPr>
          <a:xfrm>
            <a:off x="1941415" y="1690999"/>
            <a:ext cx="1336558" cy="1600438"/>
          </a:xfrm>
          <a:prstGeom prst="rect">
            <a:avLst/>
          </a:prstGeom>
          <a:noFill/>
        </p:spPr>
        <p:txBody>
          <a:bodyPr wrap="square" rtlCol="0">
            <a:spAutoFit/>
          </a:bodyPr>
          <a:lstStyle/>
          <a:p>
            <a:r>
              <a:rPr lang="en-GB" sz="1400" dirty="0">
                <a:latin typeface="Raleway" pitchFamily="2" charset="0"/>
              </a:rPr>
              <a:t>2. Add more details to your microbe e.g., shape, useful or harmful microbe</a:t>
            </a:r>
          </a:p>
        </p:txBody>
      </p:sp>
      <p:sp>
        <p:nvSpPr>
          <p:cNvPr id="10" name="TextBox 9">
            <a:extLst>
              <a:ext uri="{FF2B5EF4-FFF2-40B4-BE49-F238E27FC236}">
                <a16:creationId xmlns:a16="http://schemas.microsoft.com/office/drawing/2014/main" id="{70115082-A8E3-42C6-A87E-FA3E6CCF3F7B}"/>
              </a:ext>
            </a:extLst>
          </p:cNvPr>
          <p:cNvSpPr txBox="1"/>
          <p:nvPr/>
        </p:nvSpPr>
        <p:spPr>
          <a:xfrm>
            <a:off x="3369707" y="1690999"/>
            <a:ext cx="1336558" cy="738664"/>
          </a:xfrm>
          <a:prstGeom prst="rect">
            <a:avLst/>
          </a:prstGeom>
          <a:noFill/>
        </p:spPr>
        <p:txBody>
          <a:bodyPr wrap="square" rtlCol="0">
            <a:spAutoFit/>
          </a:bodyPr>
          <a:lstStyle/>
          <a:p>
            <a:r>
              <a:rPr lang="en-GB" sz="1400" dirty="0">
                <a:latin typeface="Raleway" pitchFamily="2" charset="0"/>
              </a:rPr>
              <a:t>3. Add special features to your microbe</a:t>
            </a:r>
          </a:p>
        </p:txBody>
      </p:sp>
      <p:sp>
        <p:nvSpPr>
          <p:cNvPr id="11" name="TextBox 10">
            <a:extLst>
              <a:ext uri="{FF2B5EF4-FFF2-40B4-BE49-F238E27FC236}">
                <a16:creationId xmlns:a16="http://schemas.microsoft.com/office/drawing/2014/main" id="{A38D2F22-EAC7-454C-8C36-4A79120C64E1}"/>
              </a:ext>
            </a:extLst>
          </p:cNvPr>
          <p:cNvSpPr txBox="1"/>
          <p:nvPr/>
        </p:nvSpPr>
        <p:spPr>
          <a:xfrm>
            <a:off x="4904517" y="1690999"/>
            <a:ext cx="1336558" cy="523220"/>
          </a:xfrm>
          <a:prstGeom prst="rect">
            <a:avLst/>
          </a:prstGeom>
          <a:noFill/>
        </p:spPr>
        <p:txBody>
          <a:bodyPr wrap="square" rtlCol="0">
            <a:spAutoFit/>
          </a:bodyPr>
          <a:lstStyle/>
          <a:p>
            <a:r>
              <a:rPr lang="en-GB" sz="1400" dirty="0">
                <a:latin typeface="Raleway" pitchFamily="2" charset="0"/>
              </a:rPr>
              <a:t>4. Name your microbe</a:t>
            </a:r>
          </a:p>
        </p:txBody>
      </p:sp>
      <p:pic>
        <p:nvPicPr>
          <p:cNvPr id="6" name="Picture 5" descr="KS1 designabug student handout">
            <a:extLst>
              <a:ext uri="{FF2B5EF4-FFF2-40B4-BE49-F238E27FC236}">
                <a16:creationId xmlns:a16="http://schemas.microsoft.com/office/drawing/2014/main" id="{0946A78C-5390-4A2E-A9DE-C73EA8C78B2A}"/>
              </a:ext>
            </a:extLst>
          </p:cNvPr>
          <p:cNvPicPr>
            <a:picLocks noChangeAspect="1"/>
          </p:cNvPicPr>
          <p:nvPr/>
        </p:nvPicPr>
        <p:blipFill>
          <a:blip r:embed="rId4"/>
          <a:stretch>
            <a:fillRect/>
          </a:stretch>
        </p:blipFill>
        <p:spPr>
          <a:xfrm>
            <a:off x="6471763" y="1350000"/>
            <a:ext cx="2672237" cy="3666308"/>
          </a:xfrm>
          <a:prstGeom prst="rect">
            <a:avLst/>
          </a:prstGeom>
        </p:spPr>
      </p:pic>
      <p:sp>
        <p:nvSpPr>
          <p:cNvPr id="3" name="Text Placeholder 2">
            <a:extLst>
              <a:ext uri="{FF2B5EF4-FFF2-40B4-BE49-F238E27FC236}">
                <a16:creationId xmlns:a16="http://schemas.microsoft.com/office/drawing/2014/main" id="{37CCE4AF-5CF3-488B-ABD6-ADADB769C686}"/>
              </a:ext>
            </a:extLst>
          </p:cNvPr>
          <p:cNvSpPr>
            <a:spLocks noGrp="1"/>
          </p:cNvSpPr>
          <p:nvPr>
            <p:ph type="body" idx="1"/>
          </p:nvPr>
        </p:nvSpPr>
        <p:spPr>
          <a:xfrm>
            <a:off x="702265" y="5008609"/>
            <a:ext cx="8090454" cy="1500187"/>
          </a:xfrm>
        </p:spPr>
        <p:txBody>
          <a:bodyPr/>
          <a:lstStyle/>
          <a:p>
            <a:r>
              <a:rPr lang="en-GB" dirty="0">
                <a:solidFill>
                  <a:schemeClr val="tx1"/>
                </a:solidFill>
                <a:latin typeface="Raleway" pitchFamily="2" charset="0"/>
              </a:rPr>
              <a:t>Students learn about the different types of microbes – bacteria, viruses, and fungi. They learn that microbes have different shapes and that they are found everywhere!</a:t>
            </a:r>
          </a:p>
        </p:txBody>
      </p:sp>
      <p:sp>
        <p:nvSpPr>
          <p:cNvPr id="4" name="Footer Placeholder 3">
            <a:extLst>
              <a:ext uri="{FF2B5EF4-FFF2-40B4-BE49-F238E27FC236}">
                <a16:creationId xmlns:a16="http://schemas.microsoft.com/office/drawing/2014/main" id="{C5D7FB9A-F4FC-48F9-B3E8-E247E6D9FE4B}"/>
              </a:ext>
            </a:extLst>
          </p:cNvPr>
          <p:cNvSpPr>
            <a:spLocks noGrp="1"/>
          </p:cNvSpPr>
          <p:nvPr>
            <p:ph type="ftr" sz="quarter" idx="11"/>
          </p:nvPr>
        </p:nvSpPr>
        <p:spPr/>
        <p:txBody>
          <a:bodyPr/>
          <a:lstStyle/>
          <a:p>
            <a:r>
              <a:rPr lang="en-GB" dirty="0">
                <a:solidFill>
                  <a:schemeClr val="tx1"/>
                </a:solidFill>
                <a:latin typeface="Raleway" pitchFamily="2" charset="0"/>
              </a:rPr>
              <a:t>e-Bug.eu</a:t>
            </a:r>
          </a:p>
        </p:txBody>
      </p:sp>
    </p:spTree>
    <p:extLst>
      <p:ext uri="{BB962C8B-B14F-4D97-AF65-F5344CB8AC3E}">
        <p14:creationId xmlns:p14="http://schemas.microsoft.com/office/powerpoint/2010/main" val="4016196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2628D-DEB8-4966-8177-B14428656D85}"/>
              </a:ext>
            </a:extLst>
          </p:cNvPr>
          <p:cNvSpPr>
            <a:spLocks noGrp="1"/>
          </p:cNvSpPr>
          <p:nvPr>
            <p:ph type="title"/>
          </p:nvPr>
        </p:nvSpPr>
        <p:spPr>
          <a:xfrm>
            <a:off x="623888" y="0"/>
            <a:ext cx="7886700" cy="1350000"/>
          </a:xfrm>
        </p:spPr>
        <p:txBody>
          <a:bodyPr>
            <a:normAutofit/>
          </a:bodyPr>
          <a:lstStyle/>
          <a:p>
            <a:r>
              <a:rPr lang="en-GB" sz="4000" dirty="0">
                <a:solidFill>
                  <a:schemeClr val="tx1"/>
                </a:solidFill>
                <a:latin typeface="Raleway" pitchFamily="2" charset="0"/>
              </a:rPr>
              <a:t>KS2 – Yeast Races</a:t>
            </a:r>
          </a:p>
        </p:txBody>
      </p:sp>
      <p:pic>
        <p:nvPicPr>
          <p:cNvPr id="10" name="Picture 9">
            <a:extLst>
              <a:ext uri="{FF2B5EF4-FFF2-40B4-BE49-F238E27FC236}">
                <a16:creationId xmlns:a16="http://schemas.microsoft.com/office/drawing/2014/main" id="{6391EA82-D0ED-4E42-994B-9DD11892CD16}"/>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51701" y="1528881"/>
            <a:ext cx="6570641" cy="2956167"/>
          </a:xfrm>
          <a:prstGeom prst="rect">
            <a:avLst/>
          </a:prstGeom>
        </p:spPr>
      </p:pic>
      <p:sp>
        <p:nvSpPr>
          <p:cNvPr id="11" name="TextBox 10">
            <a:extLst>
              <a:ext uri="{FF2B5EF4-FFF2-40B4-BE49-F238E27FC236}">
                <a16:creationId xmlns:a16="http://schemas.microsoft.com/office/drawing/2014/main" id="{FBC5741E-4858-4EB4-AF68-E4AFAE63C7C4}"/>
              </a:ext>
            </a:extLst>
          </p:cNvPr>
          <p:cNvSpPr txBox="1"/>
          <p:nvPr/>
        </p:nvSpPr>
        <p:spPr>
          <a:xfrm>
            <a:off x="269297" y="1822089"/>
            <a:ext cx="1474344" cy="1169551"/>
          </a:xfrm>
          <a:prstGeom prst="rect">
            <a:avLst/>
          </a:prstGeom>
          <a:noFill/>
        </p:spPr>
        <p:txBody>
          <a:bodyPr wrap="square" rtlCol="0">
            <a:spAutoFit/>
          </a:bodyPr>
          <a:lstStyle/>
          <a:p>
            <a:r>
              <a:rPr lang="en-GB" sz="1400" dirty="0">
                <a:latin typeface="Raleway" pitchFamily="2" charset="0"/>
              </a:rPr>
              <a:t>1. Label 2 cups A and B. Add 4 teaspoons of flour to each cup</a:t>
            </a:r>
          </a:p>
        </p:txBody>
      </p:sp>
      <p:sp>
        <p:nvSpPr>
          <p:cNvPr id="12" name="TextBox 11">
            <a:extLst>
              <a:ext uri="{FF2B5EF4-FFF2-40B4-BE49-F238E27FC236}">
                <a16:creationId xmlns:a16="http://schemas.microsoft.com/office/drawing/2014/main" id="{7D7F58D2-E1A9-4682-99F8-39C1135DA7F6}"/>
              </a:ext>
            </a:extLst>
          </p:cNvPr>
          <p:cNvSpPr txBox="1"/>
          <p:nvPr/>
        </p:nvSpPr>
        <p:spPr>
          <a:xfrm>
            <a:off x="1893287" y="1822089"/>
            <a:ext cx="1336558" cy="738664"/>
          </a:xfrm>
          <a:prstGeom prst="rect">
            <a:avLst/>
          </a:prstGeom>
          <a:noFill/>
        </p:spPr>
        <p:txBody>
          <a:bodyPr wrap="square" rtlCol="0">
            <a:spAutoFit/>
          </a:bodyPr>
          <a:lstStyle/>
          <a:p>
            <a:r>
              <a:rPr lang="en-GB" sz="1400" dirty="0">
                <a:latin typeface="Raleway" pitchFamily="2" charset="0"/>
              </a:rPr>
              <a:t>2. Add yeast to cup A and mix</a:t>
            </a:r>
          </a:p>
        </p:txBody>
      </p:sp>
      <p:sp>
        <p:nvSpPr>
          <p:cNvPr id="13" name="TextBox 12">
            <a:extLst>
              <a:ext uri="{FF2B5EF4-FFF2-40B4-BE49-F238E27FC236}">
                <a16:creationId xmlns:a16="http://schemas.microsoft.com/office/drawing/2014/main" id="{9B1908A1-246A-4217-A634-F6ED1C6EB2E3}"/>
              </a:ext>
            </a:extLst>
          </p:cNvPr>
          <p:cNvSpPr txBox="1"/>
          <p:nvPr/>
        </p:nvSpPr>
        <p:spPr>
          <a:xfrm>
            <a:off x="3369707" y="1822089"/>
            <a:ext cx="1336558" cy="954107"/>
          </a:xfrm>
          <a:prstGeom prst="rect">
            <a:avLst/>
          </a:prstGeom>
          <a:noFill/>
        </p:spPr>
        <p:txBody>
          <a:bodyPr wrap="square" rtlCol="0">
            <a:spAutoFit/>
          </a:bodyPr>
          <a:lstStyle/>
          <a:p>
            <a:r>
              <a:rPr lang="en-GB" sz="1400" dirty="0">
                <a:latin typeface="Raleway" pitchFamily="2" charset="0"/>
              </a:rPr>
              <a:t>3. Add yeast and sugar to cup B and mix</a:t>
            </a:r>
          </a:p>
        </p:txBody>
      </p:sp>
      <p:sp>
        <p:nvSpPr>
          <p:cNvPr id="14" name="TextBox 13">
            <a:extLst>
              <a:ext uri="{FF2B5EF4-FFF2-40B4-BE49-F238E27FC236}">
                <a16:creationId xmlns:a16="http://schemas.microsoft.com/office/drawing/2014/main" id="{960EAC0A-ED53-4DEE-8F4D-AE40AC734370}"/>
              </a:ext>
            </a:extLst>
          </p:cNvPr>
          <p:cNvSpPr txBox="1"/>
          <p:nvPr/>
        </p:nvSpPr>
        <p:spPr>
          <a:xfrm>
            <a:off x="4904517" y="1822089"/>
            <a:ext cx="1336558" cy="1384995"/>
          </a:xfrm>
          <a:prstGeom prst="rect">
            <a:avLst/>
          </a:prstGeom>
          <a:noFill/>
        </p:spPr>
        <p:txBody>
          <a:bodyPr wrap="square" rtlCol="0">
            <a:spAutoFit/>
          </a:bodyPr>
          <a:lstStyle/>
          <a:p>
            <a:r>
              <a:rPr lang="en-GB" sz="1400" dirty="0">
                <a:latin typeface="Raleway" pitchFamily="2" charset="0"/>
              </a:rPr>
              <a:t>4. Pour each cup into cylinders and measure the height of the dough</a:t>
            </a:r>
          </a:p>
        </p:txBody>
      </p:sp>
      <p:sp>
        <p:nvSpPr>
          <p:cNvPr id="3" name="Text Placeholder 2">
            <a:extLst>
              <a:ext uri="{FF2B5EF4-FFF2-40B4-BE49-F238E27FC236}">
                <a16:creationId xmlns:a16="http://schemas.microsoft.com/office/drawing/2014/main" id="{37CCE4AF-5CF3-488B-ABD6-ADADB769C686}"/>
              </a:ext>
            </a:extLst>
          </p:cNvPr>
          <p:cNvSpPr>
            <a:spLocks noGrp="1"/>
          </p:cNvSpPr>
          <p:nvPr>
            <p:ph type="body" idx="1"/>
          </p:nvPr>
        </p:nvSpPr>
        <p:spPr>
          <a:xfrm>
            <a:off x="623888" y="4850724"/>
            <a:ext cx="5885196" cy="1500187"/>
          </a:xfrm>
        </p:spPr>
        <p:txBody>
          <a:bodyPr/>
          <a:lstStyle/>
          <a:p>
            <a:r>
              <a:rPr lang="en-GB" dirty="0">
                <a:solidFill>
                  <a:schemeClr val="tx1"/>
                </a:solidFill>
                <a:latin typeface="Raleway" pitchFamily="2" charset="0"/>
              </a:rPr>
              <a:t>A yeast racing competition us used to demonstrate to students that microbes can be beneficial. </a:t>
            </a:r>
          </a:p>
        </p:txBody>
      </p:sp>
      <p:pic>
        <p:nvPicPr>
          <p:cNvPr id="7" name="Picture 6" descr="KS2 yeast races hand out 1">
            <a:extLst>
              <a:ext uri="{FF2B5EF4-FFF2-40B4-BE49-F238E27FC236}">
                <a16:creationId xmlns:a16="http://schemas.microsoft.com/office/drawing/2014/main" id="{9ECB9050-8EDD-4374-8A10-CDC1EB30CC2F}"/>
              </a:ext>
            </a:extLst>
          </p:cNvPr>
          <p:cNvPicPr>
            <a:picLocks noChangeAspect="1"/>
          </p:cNvPicPr>
          <p:nvPr/>
        </p:nvPicPr>
        <p:blipFill>
          <a:blip r:embed="rId4"/>
          <a:stretch>
            <a:fillRect/>
          </a:stretch>
        </p:blipFill>
        <p:spPr>
          <a:xfrm>
            <a:off x="6438963" y="1690556"/>
            <a:ext cx="2082549" cy="2809208"/>
          </a:xfrm>
          <a:prstGeom prst="rect">
            <a:avLst/>
          </a:prstGeom>
        </p:spPr>
      </p:pic>
      <p:pic>
        <p:nvPicPr>
          <p:cNvPr id="8" name="Picture 7" descr="KS2 yeast races handout 2">
            <a:extLst>
              <a:ext uri="{FF2B5EF4-FFF2-40B4-BE49-F238E27FC236}">
                <a16:creationId xmlns:a16="http://schemas.microsoft.com/office/drawing/2014/main" id="{93FB8E03-936F-48A0-8EB7-4FCACB5084A7}"/>
              </a:ext>
            </a:extLst>
          </p:cNvPr>
          <p:cNvPicPr>
            <a:picLocks noChangeAspect="1"/>
          </p:cNvPicPr>
          <p:nvPr/>
        </p:nvPicPr>
        <p:blipFill>
          <a:blip r:embed="rId5"/>
          <a:stretch>
            <a:fillRect/>
          </a:stretch>
        </p:blipFill>
        <p:spPr>
          <a:xfrm>
            <a:off x="7014422" y="3685050"/>
            <a:ext cx="2135322" cy="2853863"/>
          </a:xfrm>
          <a:prstGeom prst="rect">
            <a:avLst/>
          </a:prstGeom>
        </p:spPr>
      </p:pic>
      <p:sp>
        <p:nvSpPr>
          <p:cNvPr id="4" name="Footer Placeholder 3">
            <a:extLst>
              <a:ext uri="{FF2B5EF4-FFF2-40B4-BE49-F238E27FC236}">
                <a16:creationId xmlns:a16="http://schemas.microsoft.com/office/drawing/2014/main" id="{C5D7FB9A-F4FC-48F9-B3E8-E247E6D9FE4B}"/>
              </a:ext>
            </a:extLst>
          </p:cNvPr>
          <p:cNvSpPr>
            <a:spLocks noGrp="1"/>
          </p:cNvSpPr>
          <p:nvPr>
            <p:ph type="ftr" sz="quarter" idx="11"/>
          </p:nvPr>
        </p:nvSpPr>
        <p:spPr/>
        <p:txBody>
          <a:bodyPr/>
          <a:lstStyle/>
          <a:p>
            <a:r>
              <a:rPr lang="en-GB" dirty="0">
                <a:solidFill>
                  <a:schemeClr val="tx1"/>
                </a:solidFill>
                <a:latin typeface="Raleway" pitchFamily="2" charset="0"/>
              </a:rPr>
              <a:t>e-Bug.eu</a:t>
            </a:r>
          </a:p>
        </p:txBody>
      </p:sp>
    </p:spTree>
    <p:extLst>
      <p:ext uri="{BB962C8B-B14F-4D97-AF65-F5344CB8AC3E}">
        <p14:creationId xmlns:p14="http://schemas.microsoft.com/office/powerpoint/2010/main" val="2785957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2628D-DEB8-4966-8177-B14428656D85}"/>
              </a:ext>
            </a:extLst>
          </p:cNvPr>
          <p:cNvSpPr>
            <a:spLocks noGrp="1"/>
          </p:cNvSpPr>
          <p:nvPr>
            <p:ph type="title"/>
          </p:nvPr>
        </p:nvSpPr>
        <p:spPr>
          <a:xfrm>
            <a:off x="623888" y="0"/>
            <a:ext cx="7886700" cy="1350000"/>
          </a:xfrm>
        </p:spPr>
        <p:txBody>
          <a:bodyPr>
            <a:normAutofit/>
          </a:bodyPr>
          <a:lstStyle/>
          <a:p>
            <a:r>
              <a:rPr lang="en-GB" sz="4000" dirty="0">
                <a:solidFill>
                  <a:schemeClr val="tx1"/>
                </a:solidFill>
                <a:latin typeface="Raleway" pitchFamily="2" charset="0"/>
              </a:rPr>
              <a:t>KS2 – Mouldy Bread Experiment</a:t>
            </a:r>
          </a:p>
        </p:txBody>
      </p:sp>
      <p:pic>
        <p:nvPicPr>
          <p:cNvPr id="8" name="Picture 7">
            <a:extLst>
              <a:ext uri="{FF2B5EF4-FFF2-40B4-BE49-F238E27FC236}">
                <a16:creationId xmlns:a16="http://schemas.microsoft.com/office/drawing/2014/main" id="{13CC92BD-4202-4CCB-B253-72B8AE4E70FF}"/>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74432" y="1375056"/>
            <a:ext cx="6570000" cy="3179434"/>
          </a:xfrm>
          <a:prstGeom prst="rect">
            <a:avLst/>
          </a:prstGeom>
        </p:spPr>
      </p:pic>
      <p:sp>
        <p:nvSpPr>
          <p:cNvPr id="9" name="TextBox 8">
            <a:extLst>
              <a:ext uri="{FF2B5EF4-FFF2-40B4-BE49-F238E27FC236}">
                <a16:creationId xmlns:a16="http://schemas.microsoft.com/office/drawing/2014/main" id="{8322A33E-14F5-42E1-8276-E45C5941C86C}"/>
              </a:ext>
            </a:extLst>
          </p:cNvPr>
          <p:cNvSpPr txBox="1"/>
          <p:nvPr/>
        </p:nvSpPr>
        <p:spPr>
          <a:xfrm>
            <a:off x="226075" y="1477661"/>
            <a:ext cx="1132466" cy="1600438"/>
          </a:xfrm>
          <a:prstGeom prst="rect">
            <a:avLst/>
          </a:prstGeom>
          <a:noFill/>
        </p:spPr>
        <p:txBody>
          <a:bodyPr wrap="square" rtlCol="0">
            <a:spAutoFit/>
          </a:bodyPr>
          <a:lstStyle/>
          <a:p>
            <a:r>
              <a:rPr lang="en-GB" sz="1400" dirty="0">
                <a:latin typeface="Raleway" pitchFamily="2" charset="0"/>
              </a:rPr>
              <a:t>1. Place 3 slices of bread into separate, sealable bags and label 1, 2, 3</a:t>
            </a:r>
          </a:p>
        </p:txBody>
      </p:sp>
      <p:sp>
        <p:nvSpPr>
          <p:cNvPr id="10" name="TextBox 9">
            <a:extLst>
              <a:ext uri="{FF2B5EF4-FFF2-40B4-BE49-F238E27FC236}">
                <a16:creationId xmlns:a16="http://schemas.microsoft.com/office/drawing/2014/main" id="{979CD724-2502-46A0-BA6D-2F75FC81577C}"/>
              </a:ext>
            </a:extLst>
          </p:cNvPr>
          <p:cNvSpPr txBox="1"/>
          <p:nvPr/>
        </p:nvSpPr>
        <p:spPr>
          <a:xfrm>
            <a:off x="1356790" y="1477661"/>
            <a:ext cx="1287461" cy="954107"/>
          </a:xfrm>
          <a:prstGeom prst="rect">
            <a:avLst/>
          </a:prstGeom>
          <a:noFill/>
        </p:spPr>
        <p:txBody>
          <a:bodyPr wrap="square" rtlCol="0">
            <a:spAutoFit/>
          </a:bodyPr>
          <a:lstStyle/>
          <a:p>
            <a:r>
              <a:rPr lang="en-GB" sz="1400" dirty="0">
                <a:latin typeface="Raleway" pitchFamily="2" charset="0"/>
              </a:rPr>
              <a:t>2. Add water to one bag and store in a dark place</a:t>
            </a:r>
          </a:p>
        </p:txBody>
      </p:sp>
      <p:sp>
        <p:nvSpPr>
          <p:cNvPr id="11" name="TextBox 10">
            <a:extLst>
              <a:ext uri="{FF2B5EF4-FFF2-40B4-BE49-F238E27FC236}">
                <a16:creationId xmlns:a16="http://schemas.microsoft.com/office/drawing/2014/main" id="{ADB0FC8A-4BF1-4BFA-A7E1-B08264B2F483}"/>
              </a:ext>
            </a:extLst>
          </p:cNvPr>
          <p:cNvSpPr txBox="1"/>
          <p:nvPr/>
        </p:nvSpPr>
        <p:spPr>
          <a:xfrm>
            <a:off x="2710024" y="1477661"/>
            <a:ext cx="1254595" cy="954107"/>
          </a:xfrm>
          <a:prstGeom prst="rect">
            <a:avLst/>
          </a:prstGeom>
          <a:noFill/>
        </p:spPr>
        <p:txBody>
          <a:bodyPr wrap="square" rtlCol="0">
            <a:spAutoFit/>
          </a:bodyPr>
          <a:lstStyle/>
          <a:p>
            <a:r>
              <a:rPr lang="en-GB" sz="1400" dirty="0">
                <a:latin typeface="Raleway" pitchFamily="2" charset="0"/>
              </a:rPr>
              <a:t>3. Put the second bag in a bright, sunny place</a:t>
            </a:r>
          </a:p>
        </p:txBody>
      </p:sp>
      <p:sp>
        <p:nvSpPr>
          <p:cNvPr id="12" name="TextBox 11">
            <a:extLst>
              <a:ext uri="{FF2B5EF4-FFF2-40B4-BE49-F238E27FC236}">
                <a16:creationId xmlns:a16="http://schemas.microsoft.com/office/drawing/2014/main" id="{832AA551-5008-44DF-8E6B-5C7001C64926}"/>
              </a:ext>
            </a:extLst>
          </p:cNvPr>
          <p:cNvSpPr txBox="1"/>
          <p:nvPr/>
        </p:nvSpPr>
        <p:spPr>
          <a:xfrm>
            <a:off x="4044496" y="1477661"/>
            <a:ext cx="987713" cy="954107"/>
          </a:xfrm>
          <a:prstGeom prst="rect">
            <a:avLst/>
          </a:prstGeom>
          <a:noFill/>
        </p:spPr>
        <p:txBody>
          <a:bodyPr wrap="square" rtlCol="0">
            <a:spAutoFit/>
          </a:bodyPr>
          <a:lstStyle/>
          <a:p>
            <a:r>
              <a:rPr lang="en-GB" sz="1400" dirty="0">
                <a:latin typeface="Raleway" pitchFamily="2" charset="0"/>
              </a:rPr>
              <a:t>4. Put the third bag in the fridge</a:t>
            </a:r>
          </a:p>
        </p:txBody>
      </p:sp>
      <p:sp>
        <p:nvSpPr>
          <p:cNvPr id="20" name="TextBox 19">
            <a:extLst>
              <a:ext uri="{FF2B5EF4-FFF2-40B4-BE49-F238E27FC236}">
                <a16:creationId xmlns:a16="http://schemas.microsoft.com/office/drawing/2014/main" id="{D4B764B5-693A-4F24-AE27-8B7D0CEEC1E4}"/>
              </a:ext>
            </a:extLst>
          </p:cNvPr>
          <p:cNvSpPr txBox="1"/>
          <p:nvPr/>
        </p:nvSpPr>
        <p:spPr>
          <a:xfrm>
            <a:off x="5167901" y="1477661"/>
            <a:ext cx="1335499" cy="954107"/>
          </a:xfrm>
          <a:prstGeom prst="rect">
            <a:avLst/>
          </a:prstGeom>
          <a:noFill/>
        </p:spPr>
        <p:txBody>
          <a:bodyPr wrap="square" rtlCol="0">
            <a:spAutoFit/>
          </a:bodyPr>
          <a:lstStyle/>
          <a:p>
            <a:r>
              <a:rPr lang="en-GB" sz="1400" dirty="0">
                <a:latin typeface="Raleway" pitchFamily="2" charset="0"/>
              </a:rPr>
              <a:t>5. Wait at least one week. What can be seen?</a:t>
            </a:r>
          </a:p>
        </p:txBody>
      </p:sp>
      <p:sp>
        <p:nvSpPr>
          <p:cNvPr id="3" name="Text Placeholder 2">
            <a:extLst>
              <a:ext uri="{FF2B5EF4-FFF2-40B4-BE49-F238E27FC236}">
                <a16:creationId xmlns:a16="http://schemas.microsoft.com/office/drawing/2014/main" id="{37CCE4AF-5CF3-488B-ABD6-ADADB769C686}"/>
              </a:ext>
            </a:extLst>
          </p:cNvPr>
          <p:cNvSpPr>
            <a:spLocks noGrp="1"/>
          </p:cNvSpPr>
          <p:nvPr>
            <p:ph type="body" idx="1"/>
          </p:nvPr>
        </p:nvSpPr>
        <p:spPr>
          <a:xfrm>
            <a:off x="226075" y="4672069"/>
            <a:ext cx="6947744" cy="1500187"/>
          </a:xfrm>
        </p:spPr>
        <p:txBody>
          <a:bodyPr>
            <a:normAutofit/>
          </a:bodyPr>
          <a:lstStyle/>
          <a:p>
            <a:r>
              <a:rPr lang="en-GB" sz="2000" dirty="0">
                <a:solidFill>
                  <a:schemeClr val="tx1"/>
                </a:solidFill>
                <a:latin typeface="Raleway" pitchFamily="2" charset="0"/>
              </a:rPr>
              <a:t>Close examination of various illnesses illustrates to students how and where in the body harmful microbes cause disease. Students test their knowledge of harmful microbes by completing a crossword puzzle, wordsearch, and quiz. </a:t>
            </a:r>
          </a:p>
        </p:txBody>
      </p:sp>
      <p:pic>
        <p:nvPicPr>
          <p:cNvPr id="7" name="Picture 6" descr="KS2 microbe crossword student handout">
            <a:extLst>
              <a:ext uri="{FF2B5EF4-FFF2-40B4-BE49-F238E27FC236}">
                <a16:creationId xmlns:a16="http://schemas.microsoft.com/office/drawing/2014/main" id="{90356D86-E3DD-40EB-A274-2BF2543B7933}"/>
              </a:ext>
            </a:extLst>
          </p:cNvPr>
          <p:cNvPicPr>
            <a:picLocks noChangeAspect="1"/>
          </p:cNvPicPr>
          <p:nvPr/>
        </p:nvPicPr>
        <p:blipFill rotWithShape="1">
          <a:blip r:embed="rId4"/>
          <a:srcRect b="9378"/>
          <a:stretch/>
        </p:blipFill>
        <p:spPr>
          <a:xfrm>
            <a:off x="6424951" y="1857852"/>
            <a:ext cx="2117363" cy="2682241"/>
          </a:xfrm>
          <a:prstGeom prst="rect">
            <a:avLst/>
          </a:prstGeom>
        </p:spPr>
      </p:pic>
      <p:pic>
        <p:nvPicPr>
          <p:cNvPr id="5" name="Picture 4" descr="KS2 microbe word search student handout">
            <a:extLst>
              <a:ext uri="{FF2B5EF4-FFF2-40B4-BE49-F238E27FC236}">
                <a16:creationId xmlns:a16="http://schemas.microsoft.com/office/drawing/2014/main" id="{7163DD52-23AB-4C80-A798-BF8C88556875}"/>
              </a:ext>
            </a:extLst>
          </p:cNvPr>
          <p:cNvPicPr>
            <a:picLocks noChangeAspect="1"/>
          </p:cNvPicPr>
          <p:nvPr/>
        </p:nvPicPr>
        <p:blipFill rotWithShape="1">
          <a:blip r:embed="rId5"/>
          <a:srcRect l="4205" t="1435" r="2244" b="7527"/>
          <a:stretch/>
        </p:blipFill>
        <p:spPr>
          <a:xfrm>
            <a:off x="7163208" y="3586349"/>
            <a:ext cx="1980792" cy="2682241"/>
          </a:xfrm>
          <a:prstGeom prst="rect">
            <a:avLst/>
          </a:prstGeom>
        </p:spPr>
      </p:pic>
      <p:sp>
        <p:nvSpPr>
          <p:cNvPr id="4" name="Footer Placeholder 3">
            <a:extLst>
              <a:ext uri="{FF2B5EF4-FFF2-40B4-BE49-F238E27FC236}">
                <a16:creationId xmlns:a16="http://schemas.microsoft.com/office/drawing/2014/main" id="{C5D7FB9A-F4FC-48F9-B3E8-E247E6D9FE4B}"/>
              </a:ext>
            </a:extLst>
          </p:cNvPr>
          <p:cNvSpPr>
            <a:spLocks noGrp="1"/>
          </p:cNvSpPr>
          <p:nvPr>
            <p:ph type="ftr" sz="quarter" idx="11"/>
          </p:nvPr>
        </p:nvSpPr>
        <p:spPr/>
        <p:txBody>
          <a:bodyPr/>
          <a:lstStyle/>
          <a:p>
            <a:r>
              <a:rPr lang="en-GB" dirty="0">
                <a:solidFill>
                  <a:schemeClr val="tx1"/>
                </a:solidFill>
                <a:latin typeface="Raleway" pitchFamily="2" charset="0"/>
              </a:rPr>
              <a:t>e-Bug.eu</a:t>
            </a:r>
          </a:p>
        </p:txBody>
      </p:sp>
    </p:spTree>
    <p:extLst>
      <p:ext uri="{BB962C8B-B14F-4D97-AF65-F5344CB8AC3E}">
        <p14:creationId xmlns:p14="http://schemas.microsoft.com/office/powerpoint/2010/main" val="11738242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ADCE376-EF81-4AA9-A929-51F28DDEE953}"/>
              </a:ext>
            </a:extLst>
          </p:cNvPr>
          <p:cNvSpPr>
            <a:spLocks noGrp="1"/>
          </p:cNvSpPr>
          <p:nvPr>
            <p:ph type="title"/>
          </p:nvPr>
        </p:nvSpPr>
        <p:spPr>
          <a:xfrm>
            <a:off x="623888" y="0"/>
            <a:ext cx="7886700" cy="1350000"/>
          </a:xfrm>
        </p:spPr>
        <p:txBody>
          <a:bodyPr>
            <a:normAutofit/>
          </a:bodyPr>
          <a:lstStyle/>
          <a:p>
            <a:r>
              <a:rPr lang="en-GB" sz="4000" dirty="0">
                <a:latin typeface="Raleway" pitchFamily="2" charset="0"/>
              </a:rPr>
              <a:t>KS3 – Yoghurt Experiment</a:t>
            </a:r>
          </a:p>
        </p:txBody>
      </p:sp>
      <p:pic>
        <p:nvPicPr>
          <p:cNvPr id="8" name="Picture 7">
            <a:extLst>
              <a:ext uri="{FF2B5EF4-FFF2-40B4-BE49-F238E27FC236}">
                <a16:creationId xmlns:a16="http://schemas.microsoft.com/office/drawing/2014/main" id="{8D382732-E834-491D-9EA0-1F66C0C89F38}"/>
              </a:ext>
              <a:ext uri="{C183D7F6-B498-43B3-948B-1728B52AA6E4}">
                <adec:decorative xmlns:adec="http://schemas.microsoft.com/office/drawing/2017/decorative" val="1"/>
              </a:ext>
            </a:extLst>
          </p:cNvPr>
          <p:cNvPicPr>
            <a:picLocks noChangeAspect="1"/>
          </p:cNvPicPr>
          <p:nvPr/>
        </p:nvPicPr>
        <p:blipFill rotWithShape="1">
          <a:blip r:embed="rId3"/>
          <a:srcRect t="1" b="41574"/>
          <a:stretch/>
        </p:blipFill>
        <p:spPr>
          <a:xfrm>
            <a:off x="51516" y="1636351"/>
            <a:ext cx="6156101" cy="1985337"/>
          </a:xfrm>
          <a:prstGeom prst="rect">
            <a:avLst/>
          </a:prstGeom>
        </p:spPr>
      </p:pic>
      <p:pic>
        <p:nvPicPr>
          <p:cNvPr id="15" name="Picture 14">
            <a:extLst>
              <a:ext uri="{FF2B5EF4-FFF2-40B4-BE49-F238E27FC236}">
                <a16:creationId xmlns:a16="http://schemas.microsoft.com/office/drawing/2014/main" id="{70CD1C2B-EECA-492A-A5EF-875C83BD9621}"/>
              </a:ext>
              <a:ext uri="{C183D7F6-B498-43B3-948B-1728B52AA6E4}">
                <adec:decorative xmlns:adec="http://schemas.microsoft.com/office/drawing/2017/decorative" val="1"/>
              </a:ext>
            </a:extLst>
          </p:cNvPr>
          <p:cNvPicPr>
            <a:picLocks noChangeAspect="1"/>
          </p:cNvPicPr>
          <p:nvPr/>
        </p:nvPicPr>
        <p:blipFill rotWithShape="1">
          <a:blip r:embed="rId3"/>
          <a:srcRect t="58404" b="-4914"/>
          <a:stretch/>
        </p:blipFill>
        <p:spPr>
          <a:xfrm>
            <a:off x="865571" y="3612477"/>
            <a:ext cx="4792812" cy="1230467"/>
          </a:xfrm>
          <a:prstGeom prst="rect">
            <a:avLst/>
          </a:prstGeom>
        </p:spPr>
      </p:pic>
      <p:sp>
        <p:nvSpPr>
          <p:cNvPr id="10" name="TextBox 9">
            <a:extLst>
              <a:ext uri="{FF2B5EF4-FFF2-40B4-BE49-F238E27FC236}">
                <a16:creationId xmlns:a16="http://schemas.microsoft.com/office/drawing/2014/main" id="{1C4EFE66-2388-41C0-A66A-5B3691DC1A5A}"/>
              </a:ext>
            </a:extLst>
          </p:cNvPr>
          <p:cNvSpPr txBox="1"/>
          <p:nvPr/>
        </p:nvSpPr>
        <p:spPr>
          <a:xfrm>
            <a:off x="309636" y="1821848"/>
            <a:ext cx="1098973" cy="1384995"/>
          </a:xfrm>
          <a:prstGeom prst="rect">
            <a:avLst/>
          </a:prstGeom>
          <a:noFill/>
        </p:spPr>
        <p:txBody>
          <a:bodyPr wrap="square" rtlCol="0">
            <a:spAutoFit/>
          </a:bodyPr>
          <a:lstStyle/>
          <a:p>
            <a:r>
              <a:rPr lang="en-GB" sz="1400" dirty="0">
                <a:latin typeface="Raleway" pitchFamily="2" charset="0"/>
              </a:rPr>
              <a:t>1 Add 2 tbsp of powdered milk to a pint of whole milk</a:t>
            </a:r>
          </a:p>
        </p:txBody>
      </p:sp>
      <p:sp>
        <p:nvSpPr>
          <p:cNvPr id="9" name="TextBox 8">
            <a:extLst>
              <a:ext uri="{FF2B5EF4-FFF2-40B4-BE49-F238E27FC236}">
                <a16:creationId xmlns:a16="http://schemas.microsoft.com/office/drawing/2014/main" id="{C1C8DB9F-5F3D-4DA2-A37F-E37469BA83BC}"/>
              </a:ext>
            </a:extLst>
          </p:cNvPr>
          <p:cNvSpPr txBox="1"/>
          <p:nvPr/>
        </p:nvSpPr>
        <p:spPr>
          <a:xfrm>
            <a:off x="1534655" y="1805806"/>
            <a:ext cx="1336459" cy="738664"/>
          </a:xfrm>
          <a:prstGeom prst="rect">
            <a:avLst/>
          </a:prstGeom>
          <a:noFill/>
        </p:spPr>
        <p:txBody>
          <a:bodyPr wrap="square" rtlCol="0">
            <a:spAutoFit/>
          </a:bodyPr>
          <a:lstStyle/>
          <a:p>
            <a:r>
              <a:rPr lang="en-GB" sz="1400" dirty="0">
                <a:latin typeface="Raleway" pitchFamily="2" charset="0"/>
              </a:rPr>
              <a:t>2 Stir the mixture while heating</a:t>
            </a:r>
          </a:p>
        </p:txBody>
      </p:sp>
      <p:sp>
        <p:nvSpPr>
          <p:cNvPr id="11" name="TextBox 10">
            <a:extLst>
              <a:ext uri="{FF2B5EF4-FFF2-40B4-BE49-F238E27FC236}">
                <a16:creationId xmlns:a16="http://schemas.microsoft.com/office/drawing/2014/main" id="{9790C315-BAD5-440D-AF5E-3AD0467957EA}"/>
              </a:ext>
            </a:extLst>
          </p:cNvPr>
          <p:cNvSpPr txBox="1"/>
          <p:nvPr/>
        </p:nvSpPr>
        <p:spPr>
          <a:xfrm>
            <a:off x="1556844" y="2607529"/>
            <a:ext cx="1336459" cy="523220"/>
          </a:xfrm>
          <a:prstGeom prst="rect">
            <a:avLst/>
          </a:prstGeom>
          <a:noFill/>
        </p:spPr>
        <p:txBody>
          <a:bodyPr wrap="square" rtlCol="0">
            <a:spAutoFit/>
          </a:bodyPr>
          <a:lstStyle/>
          <a:p>
            <a:r>
              <a:rPr lang="en-GB" sz="1400" dirty="0">
                <a:latin typeface="Raleway" pitchFamily="2" charset="0"/>
              </a:rPr>
              <a:t>3 Cool mixture down</a:t>
            </a:r>
          </a:p>
        </p:txBody>
      </p:sp>
      <p:sp>
        <p:nvSpPr>
          <p:cNvPr id="12" name="TextBox 11">
            <a:extLst>
              <a:ext uri="{FF2B5EF4-FFF2-40B4-BE49-F238E27FC236}">
                <a16:creationId xmlns:a16="http://schemas.microsoft.com/office/drawing/2014/main" id="{CABE644C-E3B7-403B-A04D-E8D925E809EC}"/>
              </a:ext>
            </a:extLst>
          </p:cNvPr>
          <p:cNvSpPr txBox="1"/>
          <p:nvPr/>
        </p:nvSpPr>
        <p:spPr>
          <a:xfrm>
            <a:off x="2913768" y="1805806"/>
            <a:ext cx="1734500" cy="1600438"/>
          </a:xfrm>
          <a:prstGeom prst="rect">
            <a:avLst/>
          </a:prstGeom>
          <a:noFill/>
        </p:spPr>
        <p:txBody>
          <a:bodyPr wrap="square" rtlCol="0">
            <a:spAutoFit/>
          </a:bodyPr>
          <a:lstStyle/>
          <a:p>
            <a:r>
              <a:rPr lang="en-GB" sz="1400" dirty="0">
                <a:latin typeface="Raleway" pitchFamily="2" charset="0"/>
              </a:rPr>
              <a:t>4 Divide mixture into 2 labelled sterile beakers and add live yoghurt to one, and sterile yoghurt to the other</a:t>
            </a:r>
          </a:p>
        </p:txBody>
      </p:sp>
      <p:sp>
        <p:nvSpPr>
          <p:cNvPr id="13" name="TextBox 12">
            <a:extLst>
              <a:ext uri="{FF2B5EF4-FFF2-40B4-BE49-F238E27FC236}">
                <a16:creationId xmlns:a16="http://schemas.microsoft.com/office/drawing/2014/main" id="{8D7C475C-279D-4A44-ADD7-F659362FBACD}"/>
              </a:ext>
            </a:extLst>
          </p:cNvPr>
          <p:cNvSpPr txBox="1"/>
          <p:nvPr/>
        </p:nvSpPr>
        <p:spPr>
          <a:xfrm>
            <a:off x="4626079" y="1821848"/>
            <a:ext cx="1336459" cy="523220"/>
          </a:xfrm>
          <a:prstGeom prst="rect">
            <a:avLst/>
          </a:prstGeom>
          <a:noFill/>
        </p:spPr>
        <p:txBody>
          <a:bodyPr wrap="square" rtlCol="0">
            <a:spAutoFit/>
          </a:bodyPr>
          <a:lstStyle/>
          <a:p>
            <a:r>
              <a:rPr lang="en-GB" sz="1400" dirty="0">
                <a:latin typeface="Raleway" pitchFamily="2" charset="0"/>
              </a:rPr>
              <a:t>5 Heat and stir mixtures</a:t>
            </a:r>
          </a:p>
        </p:txBody>
      </p:sp>
      <p:sp>
        <p:nvSpPr>
          <p:cNvPr id="14" name="TextBox 13">
            <a:extLst>
              <a:ext uri="{FF2B5EF4-FFF2-40B4-BE49-F238E27FC236}">
                <a16:creationId xmlns:a16="http://schemas.microsoft.com/office/drawing/2014/main" id="{EE74F20E-8352-4697-8F53-2F728A676965}"/>
              </a:ext>
            </a:extLst>
          </p:cNvPr>
          <p:cNvSpPr txBox="1"/>
          <p:nvPr/>
        </p:nvSpPr>
        <p:spPr>
          <a:xfrm>
            <a:off x="4623258" y="2539948"/>
            <a:ext cx="1336459" cy="954107"/>
          </a:xfrm>
          <a:prstGeom prst="rect">
            <a:avLst/>
          </a:prstGeom>
          <a:noFill/>
        </p:spPr>
        <p:txBody>
          <a:bodyPr wrap="square" rtlCol="0">
            <a:spAutoFit/>
          </a:bodyPr>
          <a:lstStyle/>
          <a:p>
            <a:r>
              <a:rPr lang="en-GB" sz="1400" dirty="0">
                <a:latin typeface="Raleway" pitchFamily="2" charset="0"/>
              </a:rPr>
              <a:t>6 Cover top of container and wait &gt;9 hours</a:t>
            </a:r>
          </a:p>
        </p:txBody>
      </p:sp>
      <p:pic>
        <p:nvPicPr>
          <p:cNvPr id="3" name="Picture 2" descr="KS3 microscopic yoghurt student worksheet 1">
            <a:extLst>
              <a:ext uri="{FF2B5EF4-FFF2-40B4-BE49-F238E27FC236}">
                <a16:creationId xmlns:a16="http://schemas.microsoft.com/office/drawing/2014/main" id="{75809AAD-65AC-4364-9A01-105E9DE6D3EA}"/>
              </a:ext>
            </a:extLst>
          </p:cNvPr>
          <p:cNvPicPr>
            <a:picLocks noChangeAspect="1"/>
          </p:cNvPicPr>
          <p:nvPr/>
        </p:nvPicPr>
        <p:blipFill>
          <a:blip r:embed="rId4"/>
          <a:stretch>
            <a:fillRect/>
          </a:stretch>
        </p:blipFill>
        <p:spPr>
          <a:xfrm>
            <a:off x="6513992" y="1540859"/>
            <a:ext cx="2471600" cy="3331967"/>
          </a:xfrm>
          <a:prstGeom prst="rect">
            <a:avLst/>
          </a:prstGeom>
        </p:spPr>
      </p:pic>
      <p:pic>
        <p:nvPicPr>
          <p:cNvPr id="6" name="Picture 5" descr="KS3 microscopic yoghurt student worksheet 2">
            <a:extLst>
              <a:ext uri="{FF2B5EF4-FFF2-40B4-BE49-F238E27FC236}">
                <a16:creationId xmlns:a16="http://schemas.microsoft.com/office/drawing/2014/main" id="{955B4DB4-E886-4544-9C96-1B1219895D37}"/>
              </a:ext>
            </a:extLst>
          </p:cNvPr>
          <p:cNvPicPr>
            <a:picLocks noChangeAspect="1"/>
          </p:cNvPicPr>
          <p:nvPr/>
        </p:nvPicPr>
        <p:blipFill>
          <a:blip r:embed="rId5"/>
          <a:stretch>
            <a:fillRect/>
          </a:stretch>
        </p:blipFill>
        <p:spPr>
          <a:xfrm>
            <a:off x="5387234" y="3544917"/>
            <a:ext cx="2442566" cy="3313027"/>
          </a:xfrm>
          <a:prstGeom prst="rect">
            <a:avLst/>
          </a:prstGeom>
        </p:spPr>
      </p:pic>
      <p:sp>
        <p:nvSpPr>
          <p:cNvPr id="4" name="Footer Placeholder 3">
            <a:extLst>
              <a:ext uri="{FF2B5EF4-FFF2-40B4-BE49-F238E27FC236}">
                <a16:creationId xmlns:a16="http://schemas.microsoft.com/office/drawing/2014/main" id="{FD9327FB-B57A-40A2-81C4-E988D3F19AFD}"/>
              </a:ext>
            </a:extLst>
          </p:cNvPr>
          <p:cNvSpPr>
            <a:spLocks noGrp="1"/>
          </p:cNvSpPr>
          <p:nvPr>
            <p:ph type="ftr" sz="quarter" idx="11"/>
          </p:nvPr>
        </p:nvSpPr>
        <p:spPr/>
        <p:txBody>
          <a:bodyPr/>
          <a:lstStyle/>
          <a:p>
            <a:r>
              <a:rPr lang="fr-FR" dirty="0">
                <a:latin typeface="Raleway" pitchFamily="2" charset="0"/>
              </a:rPr>
              <a:t>e-Bug.eu</a:t>
            </a:r>
            <a:endParaRPr lang="en-GB" dirty="0">
              <a:latin typeface="Raleway" pitchFamily="2" charset="0"/>
            </a:endParaRPr>
          </a:p>
        </p:txBody>
      </p:sp>
    </p:spTree>
    <p:extLst>
      <p:ext uri="{BB962C8B-B14F-4D97-AF65-F5344CB8AC3E}">
        <p14:creationId xmlns:p14="http://schemas.microsoft.com/office/powerpoint/2010/main" val="2354600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379EDFA-9E60-4BAA-A0EC-124FDEEE33DD}"/>
              </a:ext>
            </a:extLst>
          </p:cNvPr>
          <p:cNvSpPr>
            <a:spLocks noGrp="1"/>
          </p:cNvSpPr>
          <p:nvPr>
            <p:ph type="title"/>
          </p:nvPr>
        </p:nvSpPr>
        <p:spPr>
          <a:xfrm>
            <a:off x="623888" y="0"/>
            <a:ext cx="7886700" cy="1350000"/>
          </a:xfrm>
        </p:spPr>
        <p:txBody>
          <a:bodyPr>
            <a:normAutofit/>
          </a:bodyPr>
          <a:lstStyle/>
          <a:p>
            <a:r>
              <a:rPr lang="en-GB" sz="4000" dirty="0">
                <a:latin typeface="Raleway" pitchFamily="2" charset="0"/>
              </a:rPr>
              <a:t>KS4 – Microbe Mayhem</a:t>
            </a:r>
          </a:p>
        </p:txBody>
      </p:sp>
      <p:pic>
        <p:nvPicPr>
          <p:cNvPr id="14" name="Picture 13">
            <a:extLst>
              <a:ext uri="{FF2B5EF4-FFF2-40B4-BE49-F238E27FC236}">
                <a16:creationId xmlns:a16="http://schemas.microsoft.com/office/drawing/2014/main" id="{320696AF-AAEB-4E5B-8F42-6C346431CCF1}"/>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150865" y="1722210"/>
            <a:ext cx="5377353" cy="2907227"/>
          </a:xfrm>
          <a:prstGeom prst="rect">
            <a:avLst/>
          </a:prstGeom>
        </p:spPr>
      </p:pic>
      <p:sp>
        <p:nvSpPr>
          <p:cNvPr id="15" name="TextBox 14">
            <a:extLst>
              <a:ext uri="{FF2B5EF4-FFF2-40B4-BE49-F238E27FC236}">
                <a16:creationId xmlns:a16="http://schemas.microsoft.com/office/drawing/2014/main" id="{168F1F3E-EF23-444E-B5B0-AD4F6121E696}"/>
              </a:ext>
            </a:extLst>
          </p:cNvPr>
          <p:cNvSpPr txBox="1"/>
          <p:nvPr/>
        </p:nvSpPr>
        <p:spPr>
          <a:xfrm>
            <a:off x="265091" y="1804759"/>
            <a:ext cx="1120544" cy="1169551"/>
          </a:xfrm>
          <a:prstGeom prst="rect">
            <a:avLst/>
          </a:prstGeom>
          <a:noFill/>
        </p:spPr>
        <p:txBody>
          <a:bodyPr wrap="square" rtlCol="0">
            <a:spAutoFit/>
          </a:bodyPr>
          <a:lstStyle/>
          <a:p>
            <a:r>
              <a:rPr lang="en-GB" sz="1400" dirty="0">
                <a:latin typeface="Raleway" pitchFamily="2" charset="0"/>
              </a:rPr>
              <a:t>1 Shuffle the deck and deal the cards to players</a:t>
            </a:r>
          </a:p>
        </p:txBody>
      </p:sp>
      <p:sp>
        <p:nvSpPr>
          <p:cNvPr id="16" name="TextBox 15">
            <a:extLst>
              <a:ext uri="{FF2B5EF4-FFF2-40B4-BE49-F238E27FC236}">
                <a16:creationId xmlns:a16="http://schemas.microsoft.com/office/drawing/2014/main" id="{3E694F33-E638-4828-A3ED-048B2E51C480}"/>
              </a:ext>
            </a:extLst>
          </p:cNvPr>
          <p:cNvSpPr txBox="1"/>
          <p:nvPr/>
        </p:nvSpPr>
        <p:spPr>
          <a:xfrm>
            <a:off x="1405053" y="1826821"/>
            <a:ext cx="1120544" cy="1169551"/>
          </a:xfrm>
          <a:prstGeom prst="rect">
            <a:avLst/>
          </a:prstGeom>
          <a:noFill/>
        </p:spPr>
        <p:txBody>
          <a:bodyPr wrap="square" rtlCol="0">
            <a:spAutoFit/>
          </a:bodyPr>
          <a:lstStyle/>
          <a:p>
            <a:r>
              <a:rPr lang="en-GB" sz="1400" dirty="0">
                <a:latin typeface="Raleway" pitchFamily="2" charset="0"/>
              </a:rPr>
              <a:t>2 Make sure only you can see your cards</a:t>
            </a:r>
          </a:p>
        </p:txBody>
      </p:sp>
      <p:sp>
        <p:nvSpPr>
          <p:cNvPr id="17" name="TextBox 16">
            <a:extLst>
              <a:ext uri="{FF2B5EF4-FFF2-40B4-BE49-F238E27FC236}">
                <a16:creationId xmlns:a16="http://schemas.microsoft.com/office/drawing/2014/main" id="{1EB656A5-2A1A-4A27-92D2-BFB3E3C2A055}"/>
              </a:ext>
            </a:extLst>
          </p:cNvPr>
          <p:cNvSpPr txBox="1"/>
          <p:nvPr/>
        </p:nvSpPr>
        <p:spPr>
          <a:xfrm>
            <a:off x="2646685" y="1809740"/>
            <a:ext cx="1399035" cy="1600438"/>
          </a:xfrm>
          <a:prstGeom prst="rect">
            <a:avLst/>
          </a:prstGeom>
          <a:noFill/>
        </p:spPr>
        <p:txBody>
          <a:bodyPr wrap="square" rtlCol="0">
            <a:spAutoFit/>
          </a:bodyPr>
          <a:lstStyle/>
          <a:p>
            <a:r>
              <a:rPr lang="en-GB" sz="1400" dirty="0">
                <a:latin typeface="Raleway" pitchFamily="2" charset="0"/>
              </a:rPr>
              <a:t>3 Take turns to choose which microbe characteristic you want to battle others with</a:t>
            </a:r>
          </a:p>
        </p:txBody>
      </p:sp>
      <p:sp>
        <p:nvSpPr>
          <p:cNvPr id="18" name="TextBox 17">
            <a:extLst>
              <a:ext uri="{FF2B5EF4-FFF2-40B4-BE49-F238E27FC236}">
                <a16:creationId xmlns:a16="http://schemas.microsoft.com/office/drawing/2014/main" id="{9281E526-B7EC-437E-94F0-B8F626B72D54}"/>
              </a:ext>
            </a:extLst>
          </p:cNvPr>
          <p:cNvSpPr txBox="1"/>
          <p:nvPr/>
        </p:nvSpPr>
        <p:spPr>
          <a:xfrm>
            <a:off x="4075136" y="1823547"/>
            <a:ext cx="1218410" cy="1384995"/>
          </a:xfrm>
          <a:prstGeom prst="rect">
            <a:avLst/>
          </a:prstGeom>
          <a:noFill/>
        </p:spPr>
        <p:txBody>
          <a:bodyPr wrap="square" rtlCol="0">
            <a:spAutoFit/>
          </a:bodyPr>
          <a:lstStyle/>
          <a:p>
            <a:r>
              <a:rPr lang="en-GB" sz="1400" dirty="0">
                <a:latin typeface="Raleway" pitchFamily="2" charset="0"/>
              </a:rPr>
              <a:t>4 The player with the highest characteristic score wins the round!</a:t>
            </a:r>
          </a:p>
        </p:txBody>
      </p:sp>
      <p:pic>
        <p:nvPicPr>
          <p:cNvPr id="7" name="Picture 6" descr="KS4 microbe student handout">
            <a:extLst>
              <a:ext uri="{FF2B5EF4-FFF2-40B4-BE49-F238E27FC236}">
                <a16:creationId xmlns:a16="http://schemas.microsoft.com/office/drawing/2014/main" id="{05C15788-6662-4B7E-A52A-437FE5699829}"/>
              </a:ext>
            </a:extLst>
          </p:cNvPr>
          <p:cNvPicPr>
            <a:picLocks noChangeAspect="1"/>
          </p:cNvPicPr>
          <p:nvPr/>
        </p:nvPicPr>
        <p:blipFill>
          <a:blip r:embed="rId3"/>
          <a:stretch>
            <a:fillRect/>
          </a:stretch>
        </p:blipFill>
        <p:spPr>
          <a:xfrm>
            <a:off x="5381272" y="1486439"/>
            <a:ext cx="2801049" cy="3794607"/>
          </a:xfrm>
          <a:prstGeom prst="rect">
            <a:avLst/>
          </a:prstGeom>
        </p:spPr>
      </p:pic>
      <p:pic>
        <p:nvPicPr>
          <p:cNvPr id="8" name="Picture 7" descr="examples of accessible versions of KS4 microbe mayhem cards that can be downloaded from www.e-Bug.eu">
            <a:extLst>
              <a:ext uri="{FF2B5EF4-FFF2-40B4-BE49-F238E27FC236}">
                <a16:creationId xmlns:a16="http://schemas.microsoft.com/office/drawing/2014/main" id="{DB3B9AEF-EF3D-4F78-A96F-92D3D79A8B59}"/>
              </a:ext>
            </a:extLst>
          </p:cNvPr>
          <p:cNvPicPr>
            <a:picLocks noChangeAspect="1"/>
          </p:cNvPicPr>
          <p:nvPr/>
        </p:nvPicPr>
        <p:blipFill>
          <a:blip r:embed="rId4"/>
          <a:stretch>
            <a:fillRect/>
          </a:stretch>
        </p:blipFill>
        <p:spPr>
          <a:xfrm>
            <a:off x="6465403" y="2996372"/>
            <a:ext cx="2678597" cy="3637935"/>
          </a:xfrm>
          <a:prstGeom prst="rect">
            <a:avLst/>
          </a:prstGeom>
        </p:spPr>
      </p:pic>
      <p:sp>
        <p:nvSpPr>
          <p:cNvPr id="4" name="Footer Placeholder 3">
            <a:extLst>
              <a:ext uri="{FF2B5EF4-FFF2-40B4-BE49-F238E27FC236}">
                <a16:creationId xmlns:a16="http://schemas.microsoft.com/office/drawing/2014/main" id="{5ACAA707-6A69-4057-8B7B-C17036362175}"/>
              </a:ext>
            </a:extLst>
          </p:cNvPr>
          <p:cNvSpPr>
            <a:spLocks noGrp="1"/>
          </p:cNvSpPr>
          <p:nvPr>
            <p:ph type="ftr" sz="quarter" idx="11"/>
          </p:nvPr>
        </p:nvSpPr>
        <p:spPr/>
        <p:txBody>
          <a:bodyPr/>
          <a:lstStyle/>
          <a:p>
            <a:r>
              <a:rPr lang="fr-FR" dirty="0">
                <a:latin typeface="Raleway" pitchFamily="2" charset="0"/>
              </a:rPr>
              <a:t>e-Bug.eu</a:t>
            </a:r>
            <a:endParaRPr lang="en-GB" dirty="0">
              <a:latin typeface="Raleway" pitchFamily="2" charset="0"/>
            </a:endParaRPr>
          </a:p>
        </p:txBody>
      </p:sp>
    </p:spTree>
    <p:extLst>
      <p:ext uri="{BB962C8B-B14F-4D97-AF65-F5344CB8AC3E}">
        <p14:creationId xmlns:p14="http://schemas.microsoft.com/office/powerpoint/2010/main" val="2067470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379EDFA-9E60-4BAA-A0EC-124FDEEE33DD}"/>
              </a:ext>
            </a:extLst>
          </p:cNvPr>
          <p:cNvSpPr>
            <a:spLocks noGrp="1"/>
          </p:cNvSpPr>
          <p:nvPr>
            <p:ph type="title"/>
          </p:nvPr>
        </p:nvSpPr>
        <p:spPr>
          <a:xfrm>
            <a:off x="2587962" y="0"/>
            <a:ext cx="5922626" cy="857595"/>
          </a:xfrm>
        </p:spPr>
        <p:txBody>
          <a:bodyPr>
            <a:normAutofit/>
          </a:bodyPr>
          <a:lstStyle/>
          <a:p>
            <a:r>
              <a:rPr lang="en-GB" sz="4000" dirty="0">
                <a:latin typeface="Raleway" pitchFamily="2" charset="0"/>
              </a:rPr>
              <a:t>Microbe Mayhem Cards</a:t>
            </a:r>
          </a:p>
        </p:txBody>
      </p:sp>
      <p:sp>
        <p:nvSpPr>
          <p:cNvPr id="2" name="TextBox 1">
            <a:extLst>
              <a:ext uri="{FF2B5EF4-FFF2-40B4-BE49-F238E27FC236}">
                <a16:creationId xmlns:a16="http://schemas.microsoft.com/office/drawing/2014/main" id="{388B65D1-3854-496E-845C-F610670C8FFD}"/>
              </a:ext>
            </a:extLst>
          </p:cNvPr>
          <p:cNvSpPr txBox="1"/>
          <p:nvPr/>
        </p:nvSpPr>
        <p:spPr>
          <a:xfrm>
            <a:off x="5487854" y="977915"/>
            <a:ext cx="3631842" cy="5693866"/>
          </a:xfrm>
          <a:prstGeom prst="rect">
            <a:avLst/>
          </a:prstGeom>
          <a:noFill/>
        </p:spPr>
        <p:txBody>
          <a:bodyPr wrap="square" rtlCol="0">
            <a:spAutoFit/>
          </a:bodyPr>
          <a:lstStyle/>
          <a:p>
            <a:pPr lvl="0"/>
            <a:r>
              <a:rPr lang="en-GB" sz="1400" dirty="0">
                <a:solidFill>
                  <a:schemeClr val="bg1"/>
                </a:solidFill>
                <a:latin typeface="Raleway" pitchFamily="2" charset="0"/>
              </a:rPr>
              <a:t>The dealer should shuffle the cards well and deal all the cards face down to each player. Each player holds their cards face up so that they can see the top card only.</a:t>
            </a:r>
          </a:p>
          <a:p>
            <a:pPr lvl="0"/>
            <a:endParaRPr lang="en-GB" sz="1400" dirty="0">
              <a:solidFill>
                <a:schemeClr val="bg1"/>
              </a:solidFill>
              <a:latin typeface="Raleway" pitchFamily="2" charset="0"/>
            </a:endParaRPr>
          </a:p>
          <a:p>
            <a:pPr lvl="0"/>
            <a:r>
              <a:rPr lang="en-GB" sz="1400" dirty="0">
                <a:solidFill>
                  <a:schemeClr val="bg1"/>
                </a:solidFill>
                <a:latin typeface="Raleway" pitchFamily="2" charset="0"/>
              </a:rPr>
              <a:t>The player to the dealer’s left starts by reading out the name of the microbe on the top card and chooses an item to read (e.g. Size 50). In a clockwise direction, the other players then read out the same item. The player with the highest value wins, taking the other player’s top cards and placing them to the bottom of their pile. </a:t>
            </a:r>
          </a:p>
          <a:p>
            <a:pPr lvl="0"/>
            <a:endParaRPr lang="en-GB" sz="1400" dirty="0">
              <a:solidFill>
                <a:schemeClr val="bg1"/>
              </a:solidFill>
              <a:latin typeface="Raleway" pitchFamily="2" charset="0"/>
            </a:endParaRPr>
          </a:p>
          <a:p>
            <a:pPr lvl="0"/>
            <a:r>
              <a:rPr lang="en-GB" sz="1400" dirty="0">
                <a:solidFill>
                  <a:schemeClr val="bg1"/>
                </a:solidFill>
                <a:latin typeface="Raleway" pitchFamily="2" charset="0"/>
              </a:rPr>
              <a:t>The winner then reads out the name of the microbe on their next card and selects the item to compare.</a:t>
            </a:r>
          </a:p>
          <a:p>
            <a:pPr lvl="0"/>
            <a:endParaRPr lang="en-GB" sz="1400" dirty="0">
              <a:solidFill>
                <a:schemeClr val="bg1"/>
              </a:solidFill>
              <a:latin typeface="Raleway" pitchFamily="2" charset="0"/>
            </a:endParaRPr>
          </a:p>
          <a:p>
            <a:pPr lvl="0"/>
            <a:r>
              <a:rPr lang="en-GB" sz="1400" dirty="0">
                <a:solidFill>
                  <a:schemeClr val="bg1"/>
                </a:solidFill>
                <a:latin typeface="Raleway" pitchFamily="2" charset="0"/>
              </a:rPr>
              <a:t>If 2 or more players have the same top value, then all the cards are placed in the middle and the same player chooses again from the next card. The winner then takes the cards in the middle as well. The person with all the cards at the end is the winner.</a:t>
            </a:r>
            <a:endParaRPr lang="en-GB" dirty="0">
              <a:latin typeface="Raleway" pitchFamily="2" charset="0"/>
            </a:endParaRPr>
          </a:p>
        </p:txBody>
      </p:sp>
      <p:pic>
        <p:nvPicPr>
          <p:cNvPr id="14" name="Picture 13" descr="The design that appears on the reverse of each microbe mayhem card">
            <a:extLst>
              <a:ext uri="{FF2B5EF4-FFF2-40B4-BE49-F238E27FC236}">
                <a16:creationId xmlns:a16="http://schemas.microsoft.com/office/drawing/2014/main" id="{2A7DA06D-4686-442E-BDB0-D09505A4652B}"/>
              </a:ext>
            </a:extLst>
          </p:cNvPr>
          <p:cNvPicPr>
            <a:picLocks noChangeAspect="1"/>
          </p:cNvPicPr>
          <p:nvPr/>
        </p:nvPicPr>
        <p:blipFill>
          <a:blip r:embed="rId3"/>
          <a:stretch>
            <a:fillRect/>
          </a:stretch>
        </p:blipFill>
        <p:spPr>
          <a:xfrm>
            <a:off x="0" y="9175"/>
            <a:ext cx="2587962" cy="3637936"/>
          </a:xfrm>
          <a:prstGeom prst="rect">
            <a:avLst/>
          </a:prstGeom>
        </p:spPr>
      </p:pic>
      <p:pic>
        <p:nvPicPr>
          <p:cNvPr id="15" name="Picture 14" descr="Microbe mayhem card for norovirus">
            <a:extLst>
              <a:ext uri="{FF2B5EF4-FFF2-40B4-BE49-F238E27FC236}">
                <a16:creationId xmlns:a16="http://schemas.microsoft.com/office/drawing/2014/main" id="{0B580A34-A7E6-4D60-97B9-845C4822DF58}"/>
              </a:ext>
            </a:extLst>
          </p:cNvPr>
          <p:cNvPicPr>
            <a:picLocks noChangeAspect="1"/>
          </p:cNvPicPr>
          <p:nvPr/>
        </p:nvPicPr>
        <p:blipFill rotWithShape="1">
          <a:blip r:embed="rId4"/>
          <a:srcRect t="744"/>
          <a:stretch/>
        </p:blipFill>
        <p:spPr>
          <a:xfrm>
            <a:off x="598674" y="1367970"/>
            <a:ext cx="2647116" cy="3669593"/>
          </a:xfrm>
          <a:prstGeom prst="rect">
            <a:avLst/>
          </a:prstGeom>
        </p:spPr>
      </p:pic>
      <p:pic>
        <p:nvPicPr>
          <p:cNvPr id="16" name="Picture 15" descr="microbe mayhem card for chlamydia">
            <a:extLst>
              <a:ext uri="{FF2B5EF4-FFF2-40B4-BE49-F238E27FC236}">
                <a16:creationId xmlns:a16="http://schemas.microsoft.com/office/drawing/2014/main" id="{DCA5243F-633A-4C7E-8C54-B618BD660F6B}"/>
              </a:ext>
            </a:extLst>
          </p:cNvPr>
          <p:cNvPicPr>
            <a:picLocks noChangeAspect="1"/>
          </p:cNvPicPr>
          <p:nvPr/>
        </p:nvPicPr>
        <p:blipFill rotWithShape="1">
          <a:blip r:embed="rId5"/>
          <a:srcRect l="1610"/>
          <a:stretch/>
        </p:blipFill>
        <p:spPr>
          <a:xfrm>
            <a:off x="1514957" y="2257590"/>
            <a:ext cx="2648134" cy="3674907"/>
          </a:xfrm>
          <a:prstGeom prst="rect">
            <a:avLst/>
          </a:prstGeom>
        </p:spPr>
      </p:pic>
      <p:pic>
        <p:nvPicPr>
          <p:cNvPr id="17" name="Picture 16" descr="microbe mayhem card for penicillium">
            <a:extLst>
              <a:ext uri="{FF2B5EF4-FFF2-40B4-BE49-F238E27FC236}">
                <a16:creationId xmlns:a16="http://schemas.microsoft.com/office/drawing/2014/main" id="{5AF575FE-A47E-4B64-B300-D376D09EF37A}"/>
              </a:ext>
            </a:extLst>
          </p:cNvPr>
          <p:cNvPicPr>
            <a:picLocks noChangeAspect="1"/>
          </p:cNvPicPr>
          <p:nvPr/>
        </p:nvPicPr>
        <p:blipFill rotWithShape="1">
          <a:blip r:embed="rId6"/>
          <a:srcRect t="1181"/>
          <a:stretch/>
        </p:blipFill>
        <p:spPr>
          <a:xfrm>
            <a:off x="2839024" y="3202767"/>
            <a:ext cx="2639722" cy="3653423"/>
          </a:xfrm>
          <a:prstGeom prst="rect">
            <a:avLst/>
          </a:prstGeom>
        </p:spPr>
      </p:pic>
      <p:sp>
        <p:nvSpPr>
          <p:cNvPr id="4" name="Footer Placeholder 3">
            <a:extLst>
              <a:ext uri="{FF2B5EF4-FFF2-40B4-BE49-F238E27FC236}">
                <a16:creationId xmlns:a16="http://schemas.microsoft.com/office/drawing/2014/main" id="{5ACAA707-6A69-4057-8B7B-C17036362175}"/>
              </a:ext>
            </a:extLst>
          </p:cNvPr>
          <p:cNvSpPr>
            <a:spLocks noGrp="1"/>
          </p:cNvSpPr>
          <p:nvPr>
            <p:ph type="ftr" sz="quarter" idx="11"/>
          </p:nvPr>
        </p:nvSpPr>
        <p:spPr/>
        <p:txBody>
          <a:bodyPr/>
          <a:lstStyle/>
          <a:p>
            <a:r>
              <a:rPr lang="fr-FR" dirty="0">
                <a:latin typeface="Raleway" pitchFamily="2" charset="0"/>
              </a:rPr>
              <a:t>e-Bug.eu</a:t>
            </a:r>
            <a:endParaRPr lang="en-GB" dirty="0">
              <a:latin typeface="Raleway" pitchFamily="2" charset="0"/>
            </a:endParaRPr>
          </a:p>
        </p:txBody>
      </p:sp>
    </p:spTree>
    <p:extLst>
      <p:ext uri="{BB962C8B-B14F-4D97-AF65-F5344CB8AC3E}">
        <p14:creationId xmlns:p14="http://schemas.microsoft.com/office/powerpoint/2010/main" val="26445628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2628D-DEB8-4966-8177-B14428656D85}"/>
              </a:ext>
            </a:extLst>
          </p:cNvPr>
          <p:cNvSpPr>
            <a:spLocks noGrp="1"/>
          </p:cNvSpPr>
          <p:nvPr>
            <p:ph type="title"/>
          </p:nvPr>
        </p:nvSpPr>
        <p:spPr>
          <a:xfrm>
            <a:off x="623888" y="0"/>
            <a:ext cx="7886700" cy="919112"/>
          </a:xfrm>
        </p:spPr>
        <p:txBody>
          <a:bodyPr>
            <a:normAutofit/>
          </a:bodyPr>
          <a:lstStyle/>
          <a:p>
            <a:r>
              <a:rPr lang="en-GB" sz="4000" dirty="0">
                <a:solidFill>
                  <a:schemeClr val="tx1"/>
                </a:solidFill>
                <a:latin typeface="Raleway" pitchFamily="2" charset="0"/>
              </a:rPr>
              <a:t>KS2 – Demonstration</a:t>
            </a:r>
          </a:p>
        </p:txBody>
      </p:sp>
      <p:sp>
        <p:nvSpPr>
          <p:cNvPr id="4" name="Footer Placeholder 3">
            <a:extLst>
              <a:ext uri="{FF2B5EF4-FFF2-40B4-BE49-F238E27FC236}">
                <a16:creationId xmlns:a16="http://schemas.microsoft.com/office/drawing/2014/main" id="{C5D7FB9A-F4FC-48F9-B3E8-E247E6D9FE4B}"/>
              </a:ext>
            </a:extLst>
          </p:cNvPr>
          <p:cNvSpPr>
            <a:spLocks noGrp="1"/>
          </p:cNvSpPr>
          <p:nvPr>
            <p:ph type="ftr" sz="quarter" idx="11"/>
          </p:nvPr>
        </p:nvSpPr>
        <p:spPr/>
        <p:txBody>
          <a:bodyPr/>
          <a:lstStyle/>
          <a:p>
            <a:r>
              <a:rPr lang="en-GB" dirty="0">
                <a:solidFill>
                  <a:schemeClr val="tx1"/>
                </a:solidFill>
                <a:latin typeface="Raleway" pitchFamily="2" charset="0"/>
              </a:rPr>
              <a:t>e-Bug.eu</a:t>
            </a:r>
          </a:p>
        </p:txBody>
      </p:sp>
      <p:pic>
        <p:nvPicPr>
          <p:cNvPr id="8" name="Picture 7">
            <a:extLst>
              <a:ext uri="{FF2B5EF4-FFF2-40B4-BE49-F238E27FC236}">
                <a16:creationId xmlns:a16="http://schemas.microsoft.com/office/drawing/2014/main" id="{BBAB33E5-0D2D-4869-9344-DC39FB8ED41B}"/>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51702" y="1599814"/>
            <a:ext cx="5679919" cy="2555426"/>
          </a:xfrm>
          <a:prstGeom prst="rect">
            <a:avLst/>
          </a:prstGeom>
        </p:spPr>
      </p:pic>
      <p:sp>
        <p:nvSpPr>
          <p:cNvPr id="10" name="TextBox 9">
            <a:extLst>
              <a:ext uri="{FF2B5EF4-FFF2-40B4-BE49-F238E27FC236}">
                <a16:creationId xmlns:a16="http://schemas.microsoft.com/office/drawing/2014/main" id="{C9461376-4F4C-4722-A364-307B64DD2D72}"/>
              </a:ext>
            </a:extLst>
          </p:cNvPr>
          <p:cNvSpPr txBox="1"/>
          <p:nvPr/>
        </p:nvSpPr>
        <p:spPr>
          <a:xfrm>
            <a:off x="151730" y="1788512"/>
            <a:ext cx="1474344" cy="1169551"/>
          </a:xfrm>
          <a:prstGeom prst="rect">
            <a:avLst/>
          </a:prstGeom>
          <a:noFill/>
        </p:spPr>
        <p:txBody>
          <a:bodyPr wrap="square" rtlCol="0">
            <a:spAutoFit/>
          </a:bodyPr>
          <a:lstStyle/>
          <a:p>
            <a:r>
              <a:rPr lang="en-GB" sz="1400" dirty="0">
                <a:latin typeface="Raleway" pitchFamily="2" charset="0"/>
              </a:rPr>
              <a:t>1. Label 2 cups A and B. Add 4 teaspoons of flour to each cup</a:t>
            </a:r>
          </a:p>
        </p:txBody>
      </p:sp>
      <p:sp>
        <p:nvSpPr>
          <p:cNvPr id="11" name="TextBox 10">
            <a:extLst>
              <a:ext uri="{FF2B5EF4-FFF2-40B4-BE49-F238E27FC236}">
                <a16:creationId xmlns:a16="http://schemas.microsoft.com/office/drawing/2014/main" id="{4512074C-C507-498B-9A39-0EB238DD468E}"/>
              </a:ext>
            </a:extLst>
          </p:cNvPr>
          <p:cNvSpPr txBox="1"/>
          <p:nvPr/>
        </p:nvSpPr>
        <p:spPr>
          <a:xfrm>
            <a:off x="1588482" y="1788512"/>
            <a:ext cx="1336558" cy="738664"/>
          </a:xfrm>
          <a:prstGeom prst="rect">
            <a:avLst/>
          </a:prstGeom>
          <a:noFill/>
        </p:spPr>
        <p:txBody>
          <a:bodyPr wrap="square" rtlCol="0">
            <a:spAutoFit/>
          </a:bodyPr>
          <a:lstStyle/>
          <a:p>
            <a:r>
              <a:rPr lang="en-GB" sz="1400" dirty="0">
                <a:latin typeface="Raleway" pitchFamily="2" charset="0"/>
              </a:rPr>
              <a:t>2. Add yeast to cup A and mix</a:t>
            </a:r>
          </a:p>
        </p:txBody>
      </p:sp>
      <p:sp>
        <p:nvSpPr>
          <p:cNvPr id="12" name="TextBox 11">
            <a:extLst>
              <a:ext uri="{FF2B5EF4-FFF2-40B4-BE49-F238E27FC236}">
                <a16:creationId xmlns:a16="http://schemas.microsoft.com/office/drawing/2014/main" id="{EC0A1EED-4B8D-4319-B1CB-56247B35738C}"/>
              </a:ext>
            </a:extLst>
          </p:cNvPr>
          <p:cNvSpPr txBox="1"/>
          <p:nvPr/>
        </p:nvSpPr>
        <p:spPr>
          <a:xfrm>
            <a:off x="2899437" y="1788512"/>
            <a:ext cx="1336558" cy="954107"/>
          </a:xfrm>
          <a:prstGeom prst="rect">
            <a:avLst/>
          </a:prstGeom>
          <a:noFill/>
        </p:spPr>
        <p:txBody>
          <a:bodyPr wrap="square" rtlCol="0">
            <a:spAutoFit/>
          </a:bodyPr>
          <a:lstStyle/>
          <a:p>
            <a:r>
              <a:rPr lang="en-GB" sz="1400" dirty="0">
                <a:latin typeface="Raleway" pitchFamily="2" charset="0"/>
              </a:rPr>
              <a:t>3. Add yeast and sugar to cup B and mix</a:t>
            </a:r>
          </a:p>
        </p:txBody>
      </p:sp>
      <p:sp>
        <p:nvSpPr>
          <p:cNvPr id="13" name="TextBox 12">
            <a:extLst>
              <a:ext uri="{FF2B5EF4-FFF2-40B4-BE49-F238E27FC236}">
                <a16:creationId xmlns:a16="http://schemas.microsoft.com/office/drawing/2014/main" id="{BB9F68A9-BBCC-4DD8-9511-F141D5DB369F}"/>
              </a:ext>
            </a:extLst>
          </p:cNvPr>
          <p:cNvSpPr txBox="1"/>
          <p:nvPr/>
        </p:nvSpPr>
        <p:spPr>
          <a:xfrm>
            <a:off x="4238307" y="1788512"/>
            <a:ext cx="1336558" cy="1384995"/>
          </a:xfrm>
          <a:prstGeom prst="rect">
            <a:avLst/>
          </a:prstGeom>
          <a:noFill/>
        </p:spPr>
        <p:txBody>
          <a:bodyPr wrap="square" rtlCol="0">
            <a:spAutoFit/>
          </a:bodyPr>
          <a:lstStyle/>
          <a:p>
            <a:r>
              <a:rPr lang="en-GB" sz="1400" dirty="0">
                <a:latin typeface="Raleway" pitchFamily="2" charset="0"/>
              </a:rPr>
              <a:t>4. Pour each cup into cylinders and measure the height of the dough</a:t>
            </a:r>
          </a:p>
        </p:txBody>
      </p:sp>
      <p:sp>
        <p:nvSpPr>
          <p:cNvPr id="3" name="TextBox 2">
            <a:extLst>
              <a:ext uri="{FF2B5EF4-FFF2-40B4-BE49-F238E27FC236}">
                <a16:creationId xmlns:a16="http://schemas.microsoft.com/office/drawing/2014/main" id="{6058146A-EE9E-4E4F-AFE1-C4015247CD09}"/>
              </a:ext>
            </a:extLst>
          </p:cNvPr>
          <p:cNvSpPr txBox="1"/>
          <p:nvPr/>
        </p:nvSpPr>
        <p:spPr>
          <a:xfrm>
            <a:off x="5731622" y="748635"/>
            <a:ext cx="3360676" cy="6109365"/>
          </a:xfrm>
          <a:prstGeom prst="rect">
            <a:avLst/>
          </a:prstGeom>
          <a:noFill/>
        </p:spPr>
        <p:txBody>
          <a:bodyPr wrap="square" rtlCol="0">
            <a:spAutoFit/>
          </a:bodyPr>
          <a:lstStyle/>
          <a:p>
            <a:pPr marL="342900" indent="-342900">
              <a:buAutoNum type="arabicPeriod"/>
            </a:pPr>
            <a:r>
              <a:rPr lang="en-GB" sz="1700" dirty="0">
                <a:latin typeface="Raleway" pitchFamily="2" charset="0"/>
              </a:rPr>
              <a:t>Label one of your plastic cups A and one B</a:t>
            </a:r>
          </a:p>
          <a:p>
            <a:pPr marL="342900" indent="-342900">
              <a:buAutoNum type="arabicPeriod"/>
            </a:pPr>
            <a:r>
              <a:rPr lang="en-GB" sz="1700" dirty="0">
                <a:latin typeface="Raleway" pitchFamily="2" charset="0"/>
              </a:rPr>
              <a:t>Add 4 teaspoons of flour to each of your cups</a:t>
            </a:r>
          </a:p>
          <a:p>
            <a:pPr marL="342900" indent="-342900">
              <a:buAutoNum type="arabicPeriod"/>
            </a:pPr>
            <a:r>
              <a:rPr lang="en-GB" sz="1700" dirty="0">
                <a:latin typeface="Raleway" pitchFamily="2" charset="0"/>
              </a:rPr>
              <a:t>Add enough yeast solution to plastic cup A and stir thoroughly until it looks like thick milkshake</a:t>
            </a:r>
          </a:p>
          <a:p>
            <a:pPr marL="342900" indent="-342900">
              <a:buAutoNum type="arabicPeriod"/>
            </a:pPr>
            <a:r>
              <a:rPr lang="en-GB" sz="1700" dirty="0">
                <a:latin typeface="Raleway" pitchFamily="2" charset="0"/>
              </a:rPr>
              <a:t>Add enough yeast and sugar solution to plastic B and stir until it looks like thick milkshake</a:t>
            </a:r>
          </a:p>
          <a:p>
            <a:pPr marL="342900" indent="-342900">
              <a:buAutoNum type="arabicPeriod"/>
            </a:pPr>
            <a:r>
              <a:rPr lang="en-GB" sz="1700" dirty="0">
                <a:latin typeface="Raleway" pitchFamily="2" charset="0"/>
              </a:rPr>
              <a:t>Pour the contents of cups A and B into graduated cylinders until there is 30ml in each cylinder</a:t>
            </a:r>
          </a:p>
          <a:p>
            <a:pPr marL="342900" indent="-342900">
              <a:buAutoNum type="arabicPeriod"/>
            </a:pPr>
            <a:r>
              <a:rPr lang="en-GB" sz="1700" dirty="0">
                <a:latin typeface="Raleway" pitchFamily="2" charset="0"/>
              </a:rPr>
              <a:t>Place both cylinders in a basin of hot water</a:t>
            </a:r>
          </a:p>
          <a:p>
            <a:pPr marL="342900" indent="-342900">
              <a:buAutoNum type="arabicPeriod"/>
            </a:pPr>
            <a:r>
              <a:rPr lang="en-GB" sz="1700" dirty="0">
                <a:latin typeface="Raleway" pitchFamily="2" charset="0"/>
              </a:rPr>
              <a:t>Measure the height of the dough every 5 mins for 30 mins. </a:t>
            </a:r>
          </a:p>
          <a:p>
            <a:pPr marL="342900" indent="-342900">
              <a:buAutoNum type="arabicPeriod"/>
            </a:pPr>
            <a:r>
              <a:rPr lang="en-GB" sz="1700" dirty="0">
                <a:latin typeface="Raleway" pitchFamily="2" charset="0"/>
              </a:rPr>
              <a:t>In which cylinder has the dough grown the most? </a:t>
            </a:r>
          </a:p>
        </p:txBody>
      </p:sp>
    </p:spTree>
    <p:extLst>
      <p:ext uri="{BB962C8B-B14F-4D97-AF65-F5344CB8AC3E}">
        <p14:creationId xmlns:p14="http://schemas.microsoft.com/office/powerpoint/2010/main" val="1354494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B08EA-5152-4E77-854A-41EFD1B792BE}"/>
              </a:ext>
            </a:extLst>
          </p:cNvPr>
          <p:cNvSpPr>
            <a:spLocks noGrp="1"/>
          </p:cNvSpPr>
          <p:nvPr>
            <p:ph type="title"/>
          </p:nvPr>
        </p:nvSpPr>
        <p:spPr/>
        <p:txBody>
          <a:bodyPr/>
          <a:lstStyle/>
          <a:p>
            <a:r>
              <a:rPr lang="en-GB" dirty="0">
                <a:latin typeface="Raleway" pitchFamily="2" charset="0"/>
              </a:rPr>
              <a:t>Debrief	</a:t>
            </a:r>
          </a:p>
        </p:txBody>
      </p:sp>
      <p:sp>
        <p:nvSpPr>
          <p:cNvPr id="3" name="Content Placeholder 2">
            <a:extLst>
              <a:ext uri="{FF2B5EF4-FFF2-40B4-BE49-F238E27FC236}">
                <a16:creationId xmlns:a16="http://schemas.microsoft.com/office/drawing/2014/main" id="{E6132571-0342-42D4-AE12-64155643B0CA}"/>
              </a:ext>
            </a:extLst>
          </p:cNvPr>
          <p:cNvSpPr>
            <a:spLocks noGrp="1"/>
          </p:cNvSpPr>
          <p:nvPr>
            <p:ph idx="1"/>
          </p:nvPr>
        </p:nvSpPr>
        <p:spPr/>
        <p:txBody>
          <a:bodyPr/>
          <a:lstStyle/>
          <a:p>
            <a:r>
              <a:rPr lang="en-GB" dirty="0">
                <a:latin typeface="Raleway" pitchFamily="2" charset="0"/>
              </a:rPr>
              <a:t>What went well?</a:t>
            </a:r>
          </a:p>
          <a:p>
            <a:endParaRPr lang="en-GB" dirty="0">
              <a:latin typeface="Raleway" pitchFamily="2" charset="0"/>
            </a:endParaRPr>
          </a:p>
          <a:p>
            <a:r>
              <a:rPr lang="en-GB" dirty="0">
                <a:latin typeface="Raleway" pitchFamily="2" charset="0"/>
              </a:rPr>
              <a:t>What didn’t go well?</a:t>
            </a:r>
          </a:p>
          <a:p>
            <a:endParaRPr lang="en-GB" dirty="0">
              <a:latin typeface="Raleway" pitchFamily="2" charset="0"/>
            </a:endParaRPr>
          </a:p>
          <a:p>
            <a:r>
              <a:rPr lang="en-GB" dirty="0">
                <a:latin typeface="Raleway" pitchFamily="2" charset="0"/>
              </a:rPr>
              <a:t>Considerations for teachers/ future training sessions?</a:t>
            </a:r>
          </a:p>
        </p:txBody>
      </p:sp>
      <p:sp>
        <p:nvSpPr>
          <p:cNvPr id="4" name="Footer Placeholder 3">
            <a:extLst>
              <a:ext uri="{FF2B5EF4-FFF2-40B4-BE49-F238E27FC236}">
                <a16:creationId xmlns:a16="http://schemas.microsoft.com/office/drawing/2014/main" id="{EF6EDE56-81E6-4E3E-A33F-A8004D3D1D49}"/>
              </a:ext>
            </a:extLst>
          </p:cNvPr>
          <p:cNvSpPr>
            <a:spLocks noGrp="1"/>
          </p:cNvSpPr>
          <p:nvPr>
            <p:ph type="ftr" sz="quarter" idx="11"/>
          </p:nvPr>
        </p:nvSpPr>
        <p:spPr/>
        <p:txBody>
          <a:bodyPr/>
          <a:lstStyle/>
          <a:p>
            <a:r>
              <a:rPr lang="en-GB" dirty="0">
                <a:latin typeface="Raleway" pitchFamily="2" charset="0"/>
              </a:rPr>
              <a:t>e-Bug.eu</a:t>
            </a:r>
            <a:endParaRPr lang="en-GB" sz="1050" dirty="0">
              <a:latin typeface="Raleway" pitchFamily="2" charset="0"/>
            </a:endParaRPr>
          </a:p>
        </p:txBody>
      </p:sp>
    </p:spTree>
    <p:extLst>
      <p:ext uri="{BB962C8B-B14F-4D97-AF65-F5344CB8AC3E}">
        <p14:creationId xmlns:p14="http://schemas.microsoft.com/office/powerpoint/2010/main" val="28470717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E98C8-41EF-4B11-8E08-003171C5EDAB}"/>
              </a:ext>
            </a:extLst>
          </p:cNvPr>
          <p:cNvSpPr>
            <a:spLocks noGrp="1"/>
          </p:cNvSpPr>
          <p:nvPr>
            <p:ph type="title"/>
          </p:nvPr>
        </p:nvSpPr>
        <p:spPr>
          <a:xfrm>
            <a:off x="628649" y="212644"/>
            <a:ext cx="7886700" cy="1325563"/>
          </a:xfrm>
        </p:spPr>
        <p:txBody>
          <a:bodyPr/>
          <a:lstStyle/>
          <a:p>
            <a:r>
              <a:rPr lang="en-GB" dirty="0">
                <a:latin typeface="Raleway" pitchFamily="2" charset="0"/>
              </a:rPr>
              <a:t>Discussion – Are we too clean?</a:t>
            </a:r>
          </a:p>
        </p:txBody>
      </p:sp>
      <p:sp>
        <p:nvSpPr>
          <p:cNvPr id="6" name="Content Placeholder 5">
            <a:extLst>
              <a:ext uri="{FF2B5EF4-FFF2-40B4-BE49-F238E27FC236}">
                <a16:creationId xmlns:a16="http://schemas.microsoft.com/office/drawing/2014/main" id="{5B0E5B68-674F-416E-A7A2-03FC79C6B818}"/>
              </a:ext>
            </a:extLst>
          </p:cNvPr>
          <p:cNvSpPr>
            <a:spLocks noGrp="1"/>
          </p:cNvSpPr>
          <p:nvPr>
            <p:ph idx="1"/>
          </p:nvPr>
        </p:nvSpPr>
        <p:spPr>
          <a:xfrm>
            <a:off x="186489" y="1339434"/>
            <a:ext cx="8771021" cy="5139319"/>
          </a:xfrm>
        </p:spPr>
        <p:txBody>
          <a:bodyPr>
            <a:noAutofit/>
          </a:bodyPr>
          <a:lstStyle/>
          <a:p>
            <a:pPr marL="0" indent="0">
              <a:buNone/>
            </a:pPr>
            <a:r>
              <a:rPr lang="en-GB" sz="2000" dirty="0">
                <a:latin typeface="Raleway" pitchFamily="2" charset="0"/>
              </a:rPr>
              <a:t>‘</a:t>
            </a:r>
            <a:r>
              <a:rPr lang="en-GB" sz="2000" i="1" dirty="0">
                <a:latin typeface="Raleway" pitchFamily="2" charset="0"/>
              </a:rPr>
              <a:t>Hygiene in our homes isn’t important because children need to be exposed to harmful germs to build their immune system’</a:t>
            </a:r>
          </a:p>
          <a:p>
            <a:pPr marL="342900" lvl="1" indent="0">
              <a:buNone/>
            </a:pPr>
            <a:endParaRPr lang="en-GB" sz="1400" dirty="0">
              <a:latin typeface="Raleway" pitchFamily="2" charset="0"/>
            </a:endParaRPr>
          </a:p>
          <a:p>
            <a:pPr lvl="1"/>
            <a:r>
              <a:rPr lang="en-GB" sz="1500" dirty="0">
                <a:latin typeface="Raleway" pitchFamily="2" charset="0"/>
              </a:rPr>
              <a:t>¼ UK adults believe this is true</a:t>
            </a:r>
          </a:p>
          <a:p>
            <a:pPr lvl="1"/>
            <a:r>
              <a:rPr lang="en-GB" sz="1500" dirty="0">
                <a:latin typeface="Raleway" pitchFamily="2" charset="0"/>
              </a:rPr>
              <a:t>Public belief that the underlying causes of some illnesses is ‘too much hygiene or cleanliness’</a:t>
            </a:r>
          </a:p>
          <a:p>
            <a:pPr lvl="1"/>
            <a:r>
              <a:rPr lang="en-GB" sz="1500" dirty="0">
                <a:latin typeface="Raleway" pitchFamily="2" charset="0"/>
              </a:rPr>
              <a:t>Sometimes called the ‘hygiene hypothesis’</a:t>
            </a:r>
          </a:p>
          <a:p>
            <a:pPr marL="457200" lvl="1" indent="0">
              <a:buNone/>
            </a:pPr>
            <a:endParaRPr lang="en-GB" sz="1400" dirty="0">
              <a:latin typeface="Raleway" pitchFamily="2" charset="0"/>
            </a:endParaRPr>
          </a:p>
          <a:p>
            <a:pPr marL="342900" lvl="1" indent="0" algn="ctr">
              <a:buNone/>
            </a:pPr>
            <a:r>
              <a:rPr lang="en-GB" sz="2000" dirty="0">
                <a:latin typeface="Raleway" pitchFamily="2" charset="0"/>
              </a:rPr>
              <a:t>What do we know…?</a:t>
            </a:r>
          </a:p>
          <a:p>
            <a:r>
              <a:rPr lang="en-GB" sz="1500" dirty="0">
                <a:latin typeface="Raleway" pitchFamily="2" charset="0"/>
              </a:rPr>
              <a:t>Exposure to ‘friendly microbes’ from people, animals and our environment is crucial for developing diverse microbes in our gut, mouth, respiratory tract and skin</a:t>
            </a:r>
          </a:p>
          <a:p>
            <a:endParaRPr lang="en-GB" sz="1500" dirty="0">
              <a:latin typeface="Raleway" pitchFamily="2" charset="0"/>
            </a:endParaRPr>
          </a:p>
          <a:p>
            <a:r>
              <a:rPr lang="en-GB" sz="1500" dirty="0">
                <a:latin typeface="Raleway" pitchFamily="2" charset="0"/>
              </a:rPr>
              <a:t>Protection from harmful microbes in our environment is very important</a:t>
            </a:r>
          </a:p>
          <a:p>
            <a:pPr lvl="1"/>
            <a:r>
              <a:rPr lang="en-GB" sz="1500" dirty="0">
                <a:latin typeface="Raleway" pitchFamily="2" charset="0"/>
              </a:rPr>
              <a:t>Putting the toilet seat down before flushing</a:t>
            </a:r>
          </a:p>
          <a:p>
            <a:endParaRPr lang="en-GB" sz="1500" dirty="0">
              <a:latin typeface="Raleway" pitchFamily="2" charset="0"/>
            </a:endParaRPr>
          </a:p>
          <a:p>
            <a:r>
              <a:rPr lang="en-GB" sz="1500" dirty="0">
                <a:latin typeface="Raleway" pitchFamily="2" charset="0"/>
              </a:rPr>
              <a:t>Lifestyle factors can contribute to rising levels of some illnesses</a:t>
            </a:r>
          </a:p>
          <a:p>
            <a:pPr lvl="1"/>
            <a:r>
              <a:rPr lang="en-GB" sz="1500" dirty="0">
                <a:latin typeface="Raleway" pitchFamily="2" charset="0"/>
              </a:rPr>
              <a:t>Less time outdoors; overuse of antibiotics; purified water etc…</a:t>
            </a:r>
          </a:p>
        </p:txBody>
      </p:sp>
      <p:sp>
        <p:nvSpPr>
          <p:cNvPr id="4" name="Footer Placeholder 3">
            <a:extLst>
              <a:ext uri="{FF2B5EF4-FFF2-40B4-BE49-F238E27FC236}">
                <a16:creationId xmlns:a16="http://schemas.microsoft.com/office/drawing/2014/main" id="{B407AD17-ECE0-45F6-96BB-0CE8A18B1F0C}"/>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444541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a:extLst>
              <a:ext uri="{FF2B5EF4-FFF2-40B4-BE49-F238E27FC236}">
                <a16:creationId xmlns:a16="http://schemas.microsoft.com/office/drawing/2014/main" id="{489BD6E2-1DE6-490C-9B19-EA0925DFBFA1}"/>
              </a:ext>
            </a:extLst>
          </p:cNvPr>
          <p:cNvSpPr>
            <a:spLocks noGrp="1"/>
          </p:cNvSpPr>
          <p:nvPr>
            <p:ph type="title"/>
          </p:nvPr>
        </p:nvSpPr>
        <p:spPr>
          <a:xfrm>
            <a:off x="628650" y="365126"/>
            <a:ext cx="7886700" cy="1325563"/>
          </a:xfrm>
        </p:spPr>
        <p:txBody>
          <a:bodyPr/>
          <a:lstStyle/>
          <a:p>
            <a:r>
              <a:rPr lang="en-GB" dirty="0">
                <a:latin typeface="Raleway" pitchFamily="2" charset="0"/>
              </a:rPr>
              <a:t>Teaching Resources Available for:</a:t>
            </a:r>
          </a:p>
        </p:txBody>
      </p:sp>
      <p:sp>
        <p:nvSpPr>
          <p:cNvPr id="100" name="Rectangle: Rounded Corners 99">
            <a:extLst>
              <a:ext uri="{FF2B5EF4-FFF2-40B4-BE49-F238E27FC236}">
                <a16:creationId xmlns:a16="http://schemas.microsoft.com/office/drawing/2014/main" id="{AC1C9244-FC32-4891-A4D5-3B9689E7EA74}"/>
              </a:ext>
            </a:extLst>
          </p:cNvPr>
          <p:cNvSpPr/>
          <p:nvPr/>
        </p:nvSpPr>
        <p:spPr>
          <a:xfrm>
            <a:off x="3214215" y="2262095"/>
            <a:ext cx="3343275" cy="611614"/>
          </a:xfrm>
          <a:prstGeom prst="roundRect">
            <a:avLst/>
          </a:prstGeom>
          <a:solidFill>
            <a:schemeClr val="accent3"/>
          </a:solidFill>
          <a:ln>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tx1"/>
                </a:solidFill>
                <a:latin typeface="Raleway" pitchFamily="2" charset="0"/>
                <a:cs typeface="Arial" panose="020B0604020202020204" pitchFamily="34" charset="0"/>
              </a:rPr>
              <a:t>KS1</a:t>
            </a:r>
          </a:p>
        </p:txBody>
      </p:sp>
      <p:sp>
        <p:nvSpPr>
          <p:cNvPr id="101" name="Rectangle: Rounded Corners 100">
            <a:extLst>
              <a:ext uri="{FF2B5EF4-FFF2-40B4-BE49-F238E27FC236}">
                <a16:creationId xmlns:a16="http://schemas.microsoft.com/office/drawing/2014/main" id="{DF1D85B7-3D67-456D-8AB8-4DC7122EFF2B}"/>
              </a:ext>
            </a:extLst>
          </p:cNvPr>
          <p:cNvSpPr/>
          <p:nvPr/>
        </p:nvSpPr>
        <p:spPr>
          <a:xfrm>
            <a:off x="3214215" y="3048372"/>
            <a:ext cx="3343275" cy="611614"/>
          </a:xfrm>
          <a:prstGeom prst="roundRect">
            <a:avLst/>
          </a:prstGeom>
          <a:solidFill>
            <a:schemeClr val="accent4"/>
          </a:solidFill>
          <a:ln>
            <a:solidFill>
              <a:schemeClr val="accent4"/>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tx1"/>
                </a:solidFill>
                <a:latin typeface="Raleway" pitchFamily="2" charset="0"/>
                <a:cs typeface="Arial" panose="020B0604020202020204" pitchFamily="34" charset="0"/>
              </a:rPr>
              <a:t>KS2</a:t>
            </a:r>
          </a:p>
        </p:txBody>
      </p:sp>
      <p:sp>
        <p:nvSpPr>
          <p:cNvPr id="102" name="Rectangle: Rounded Corners 101">
            <a:extLst>
              <a:ext uri="{FF2B5EF4-FFF2-40B4-BE49-F238E27FC236}">
                <a16:creationId xmlns:a16="http://schemas.microsoft.com/office/drawing/2014/main" id="{991CD193-5DE3-4735-8E6D-3B69386428E7}"/>
              </a:ext>
            </a:extLst>
          </p:cNvPr>
          <p:cNvSpPr/>
          <p:nvPr/>
        </p:nvSpPr>
        <p:spPr>
          <a:xfrm>
            <a:off x="3214215" y="3772234"/>
            <a:ext cx="3343275" cy="611614"/>
          </a:xfrm>
          <a:prstGeom prst="roundRect">
            <a:avLst/>
          </a:prstGeom>
          <a:solidFill>
            <a:schemeClr val="accent5"/>
          </a:solidFill>
          <a:ln>
            <a:solidFill>
              <a:schemeClr val="accent5"/>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bg1"/>
                </a:solidFill>
                <a:latin typeface="Raleway" pitchFamily="2" charset="0"/>
                <a:cs typeface="Arial" panose="020B0604020202020204" pitchFamily="34" charset="0"/>
              </a:rPr>
              <a:t>KS3</a:t>
            </a:r>
          </a:p>
        </p:txBody>
      </p:sp>
      <p:sp>
        <p:nvSpPr>
          <p:cNvPr id="103" name="Rectangle: Rounded Corners 102">
            <a:extLst>
              <a:ext uri="{FF2B5EF4-FFF2-40B4-BE49-F238E27FC236}">
                <a16:creationId xmlns:a16="http://schemas.microsoft.com/office/drawing/2014/main" id="{C49A2CC7-B25C-406A-A7CE-4B84604D3BEA}"/>
              </a:ext>
            </a:extLst>
          </p:cNvPr>
          <p:cNvSpPr/>
          <p:nvPr/>
        </p:nvSpPr>
        <p:spPr>
          <a:xfrm>
            <a:off x="3214215" y="4542268"/>
            <a:ext cx="3343275" cy="611614"/>
          </a:xfrm>
          <a:prstGeom prst="roundRect">
            <a:avLst/>
          </a:prstGeom>
          <a:solidFill>
            <a:schemeClr val="accent6"/>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3200" dirty="0">
                <a:solidFill>
                  <a:schemeClr val="bg1"/>
                </a:solidFill>
                <a:latin typeface="Raleway" pitchFamily="2" charset="0"/>
                <a:cs typeface="Arial" panose="020B0604020202020204" pitchFamily="34" charset="0"/>
              </a:rPr>
              <a:t>KS4</a:t>
            </a:r>
          </a:p>
        </p:txBody>
      </p:sp>
      <p:sp>
        <p:nvSpPr>
          <p:cNvPr id="2" name="Rectangle: Rounded Corners 1">
            <a:extLst>
              <a:ext uri="{FF2B5EF4-FFF2-40B4-BE49-F238E27FC236}">
                <a16:creationId xmlns:a16="http://schemas.microsoft.com/office/drawing/2014/main" id="{7B9E74CF-1988-47E2-AC18-27920680EAA9}"/>
              </a:ext>
            </a:extLst>
          </p:cNvPr>
          <p:cNvSpPr/>
          <p:nvPr/>
        </p:nvSpPr>
        <p:spPr>
          <a:xfrm>
            <a:off x="1899139" y="2262095"/>
            <a:ext cx="1672264" cy="2891785"/>
          </a:xfrm>
          <a:prstGeom prst="round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Raleway" pitchFamily="2" charset="0"/>
                <a:cs typeface="Arial" panose="020B0604020202020204" pitchFamily="34" charset="0"/>
              </a:rPr>
              <a:t>Microbes</a:t>
            </a:r>
          </a:p>
        </p:txBody>
      </p:sp>
      <p:sp>
        <p:nvSpPr>
          <p:cNvPr id="52" name="Footer Placeholder 3">
            <a:extLst>
              <a:ext uri="{FF2B5EF4-FFF2-40B4-BE49-F238E27FC236}">
                <a16:creationId xmlns:a16="http://schemas.microsoft.com/office/drawing/2014/main" id="{5B1B6EBF-0D8F-41AD-A70C-51B78671EC16}"/>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725608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28649" y="365126"/>
            <a:ext cx="8142371" cy="1325563"/>
          </a:xfrm>
        </p:spPr>
        <p:txBody>
          <a:bodyPr/>
          <a:lstStyle/>
          <a:p>
            <a:r>
              <a:rPr lang="en-GB" dirty="0">
                <a:latin typeface="Raleway" pitchFamily="2" charset="0"/>
              </a:rPr>
              <a:t>Learning Outcomes for Educators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
        <p:nvSpPr>
          <p:cNvPr id="5" name="TextBox 4">
            <a:extLst>
              <a:ext uri="{FF2B5EF4-FFF2-40B4-BE49-F238E27FC236}">
                <a16:creationId xmlns:a16="http://schemas.microsoft.com/office/drawing/2014/main" id="{DCC3A787-4473-4F32-8282-8B3721BBBCAE}"/>
              </a:ext>
            </a:extLst>
          </p:cNvPr>
          <p:cNvSpPr txBox="1"/>
          <p:nvPr/>
        </p:nvSpPr>
        <p:spPr>
          <a:xfrm>
            <a:off x="718092" y="1673764"/>
            <a:ext cx="7707815" cy="3139321"/>
          </a:xfrm>
          <a:prstGeom prst="rect">
            <a:avLst/>
          </a:prstGeom>
          <a:noFill/>
        </p:spPr>
        <p:txBody>
          <a:bodyPr wrap="square" rtlCol="0">
            <a:spAutoFit/>
          </a:bodyPr>
          <a:lstStyle/>
          <a:p>
            <a:r>
              <a:rPr lang="en-GB" sz="2200" dirty="0">
                <a:latin typeface="Raleway" pitchFamily="2" charset="0"/>
                <a:cs typeface="Arial" panose="020B0604020202020204" pitchFamily="34" charset="0"/>
              </a:rPr>
              <a:t>After this session you will:</a:t>
            </a:r>
          </a:p>
          <a:p>
            <a:endParaRPr lang="en-GB" sz="2200" dirty="0">
              <a:latin typeface="Raleway" pitchFamily="2" charset="0"/>
              <a:cs typeface="Arial" panose="020B0604020202020204" pitchFamily="34" charset="0"/>
            </a:endParaRPr>
          </a:p>
          <a:p>
            <a:pPr marL="285750" indent="-285750">
              <a:buFont typeface="Arial" panose="020B0604020202020204" pitchFamily="34" charset="0"/>
              <a:buChar char="•"/>
            </a:pPr>
            <a:r>
              <a:rPr lang="en-GB" sz="2200" dirty="0">
                <a:latin typeface="Raleway" pitchFamily="2" charset="0"/>
                <a:cs typeface="Arial" panose="020B0604020202020204" pitchFamily="34" charset="0"/>
              </a:rPr>
              <a:t>Have access to simple information that can support students in developing their knowledge of microbiological concepts</a:t>
            </a:r>
          </a:p>
          <a:p>
            <a:pPr marL="285750" indent="-285750">
              <a:buFont typeface="Arial" panose="020B0604020202020204" pitchFamily="34" charset="0"/>
              <a:buChar char="•"/>
            </a:pPr>
            <a:endParaRPr lang="en-GB" sz="2200" dirty="0">
              <a:latin typeface="Raleway" pitchFamily="2" charset="0"/>
              <a:cs typeface="Arial" panose="020B0604020202020204" pitchFamily="34" charset="0"/>
            </a:endParaRPr>
          </a:p>
          <a:p>
            <a:pPr marL="285750" indent="-285750">
              <a:buFont typeface="Arial" panose="020B0604020202020204" pitchFamily="34" charset="0"/>
              <a:buChar char="•"/>
            </a:pPr>
            <a:r>
              <a:rPr lang="en-GB" sz="2200" dirty="0">
                <a:latin typeface="Raleway" pitchFamily="2" charset="0"/>
                <a:cs typeface="Arial" panose="020B0604020202020204" pitchFamily="34" charset="0"/>
              </a:rPr>
              <a:t>Feel confident in supporting students to learn about the topics covered in the lessons ‘Introduction to Microbes’ and ‘Useful Microbes’</a:t>
            </a:r>
          </a:p>
        </p:txBody>
      </p:sp>
    </p:spTree>
    <p:extLst>
      <p:ext uri="{BB962C8B-B14F-4D97-AF65-F5344CB8AC3E}">
        <p14:creationId xmlns:p14="http://schemas.microsoft.com/office/powerpoint/2010/main" val="1196746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387275" y="79124"/>
            <a:ext cx="4943884" cy="995087"/>
          </a:xfrm>
        </p:spPr>
        <p:txBody>
          <a:bodyPr>
            <a:normAutofit/>
          </a:bodyPr>
          <a:lstStyle/>
          <a:p>
            <a:r>
              <a:rPr lang="en-GB" dirty="0">
                <a:latin typeface="Raleway" pitchFamily="2" charset="0"/>
              </a:rPr>
              <a:t>What are Microbes?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
        <p:nvSpPr>
          <p:cNvPr id="6" name="Rectangle 5">
            <a:extLst>
              <a:ext uri="{FF2B5EF4-FFF2-40B4-BE49-F238E27FC236}">
                <a16:creationId xmlns:a16="http://schemas.microsoft.com/office/drawing/2014/main" id="{740E9716-9BD4-478E-84CD-155DDEB0429B}"/>
              </a:ext>
            </a:extLst>
          </p:cNvPr>
          <p:cNvSpPr/>
          <p:nvPr/>
        </p:nvSpPr>
        <p:spPr>
          <a:xfrm>
            <a:off x="387275" y="1226337"/>
            <a:ext cx="8601082" cy="5078313"/>
          </a:xfrm>
          <a:prstGeom prst="rect">
            <a:avLst/>
          </a:prstGeom>
        </p:spPr>
        <p:txBody>
          <a:bodyPr wrap="square">
            <a:spAutoFit/>
          </a:bodyPr>
          <a:lstStyle/>
          <a:p>
            <a:pPr marL="257175" indent="-257175">
              <a:buFont typeface="Arial" panose="020B0604020202020204" pitchFamily="34" charset="0"/>
              <a:buChar char="•"/>
            </a:pPr>
            <a:r>
              <a:rPr lang="en-GB" dirty="0">
                <a:latin typeface="Raleway" pitchFamily="2" charset="0"/>
                <a:cs typeface="Arial" panose="020B0604020202020204" pitchFamily="34" charset="0"/>
              </a:rPr>
              <a:t>They are found almost everywhere on Earth, are an important part of life and come in many different shapes and sizes</a:t>
            </a:r>
          </a:p>
          <a:p>
            <a:pPr marL="257175" indent="-257175">
              <a:buFont typeface="Arial" panose="020B0604020202020204" pitchFamily="34" charset="0"/>
              <a:buChar char="•"/>
            </a:pPr>
            <a:endParaRPr lang="en-GB" dirty="0">
              <a:latin typeface="Raleway" pitchFamily="2" charset="0"/>
              <a:cs typeface="Arial" panose="020B0604020202020204" pitchFamily="34" charset="0"/>
            </a:endParaRPr>
          </a:p>
          <a:p>
            <a:pPr marL="257175" indent="-257175">
              <a:buFont typeface="Arial" panose="020B0604020202020204" pitchFamily="34" charset="0"/>
              <a:buChar char="•"/>
            </a:pPr>
            <a:r>
              <a:rPr lang="en-GB" dirty="0">
                <a:latin typeface="Raleway" pitchFamily="2" charset="0"/>
                <a:cs typeface="Arial" panose="020B0604020202020204" pitchFamily="34" charset="0"/>
              </a:rPr>
              <a:t>Includes bacteria, fungi, and viruses </a:t>
            </a:r>
          </a:p>
          <a:p>
            <a:pPr marL="257175" indent="-257175">
              <a:buFont typeface="Arial" panose="020B0604020202020204" pitchFamily="34" charset="0"/>
              <a:buChar char="•"/>
            </a:pPr>
            <a:endParaRPr lang="en-GB" dirty="0">
              <a:latin typeface="Raleway" pitchFamily="2" charset="0"/>
              <a:cs typeface="Arial" panose="020B0604020202020204" pitchFamily="34" charset="0"/>
            </a:endParaRPr>
          </a:p>
          <a:p>
            <a:pPr marL="257175" indent="-257175">
              <a:buFont typeface="Arial" panose="020B0604020202020204" pitchFamily="34" charset="0"/>
              <a:buChar char="•"/>
            </a:pPr>
            <a:r>
              <a:rPr lang="en-GB" dirty="0">
                <a:latin typeface="Raleway" pitchFamily="2" charset="0"/>
                <a:cs typeface="Arial" panose="020B0604020202020204" pitchFamily="34" charset="0"/>
              </a:rPr>
              <a:t>Only a very small number of microbes harm humans (probably about 1%)</a:t>
            </a:r>
          </a:p>
          <a:p>
            <a:pPr marL="257175" indent="-257175">
              <a:buFont typeface="Arial" panose="020B0604020202020204" pitchFamily="34" charset="0"/>
              <a:buChar char="•"/>
            </a:pPr>
            <a:endParaRPr lang="en-GB" dirty="0">
              <a:latin typeface="Raleway" pitchFamily="2" charset="0"/>
              <a:cs typeface="Arial" panose="020B0604020202020204" pitchFamily="34" charset="0"/>
            </a:endParaRPr>
          </a:p>
          <a:p>
            <a:pPr marL="257175" indent="-257175">
              <a:buFont typeface="Arial" panose="020B0604020202020204" pitchFamily="34" charset="0"/>
              <a:buChar char="•"/>
            </a:pPr>
            <a:r>
              <a:rPr lang="en-GB" dirty="0">
                <a:latin typeface="Raleway" pitchFamily="2" charset="0"/>
                <a:cs typeface="Arial" panose="020B0604020202020204" pitchFamily="34" charset="0"/>
              </a:rPr>
              <a:t>Useful notes: </a:t>
            </a:r>
          </a:p>
          <a:p>
            <a:pPr marL="600075" lvl="1" indent="-257175">
              <a:buFont typeface="Arial" panose="020B0604020202020204" pitchFamily="34" charset="0"/>
              <a:buChar char="•"/>
            </a:pPr>
            <a:r>
              <a:rPr lang="en-GB" dirty="0">
                <a:latin typeface="Raleway" pitchFamily="2" charset="0"/>
                <a:cs typeface="Arial" panose="020B0604020202020204" pitchFamily="34" charset="0"/>
              </a:rPr>
              <a:t>Microbe/microorganism is the common generic term </a:t>
            </a:r>
          </a:p>
          <a:p>
            <a:pPr marL="600075" lvl="1" indent="-257175">
              <a:buFont typeface="Arial" panose="020B0604020202020204" pitchFamily="34" charset="0"/>
              <a:buChar char="•"/>
            </a:pPr>
            <a:r>
              <a:rPr lang="en-GB" dirty="0">
                <a:latin typeface="Raleway" pitchFamily="2" charset="0"/>
                <a:cs typeface="Arial" panose="020B0604020202020204" pitchFamily="34" charset="0"/>
              </a:rPr>
              <a:t>The term ‘human microbiome’ is specific to the microbes that inhabit our body (skin, mouth, gut etc…). </a:t>
            </a:r>
          </a:p>
          <a:p>
            <a:pPr marL="600075" lvl="1" indent="-257175">
              <a:buFont typeface="Arial" panose="020B0604020202020204" pitchFamily="34" charset="0"/>
              <a:buChar char="•"/>
            </a:pPr>
            <a:r>
              <a:rPr lang="en-GB" dirty="0">
                <a:latin typeface="Raleway" pitchFamily="2" charset="0"/>
                <a:cs typeface="Arial" panose="020B0604020202020204" pitchFamily="34" charset="0"/>
              </a:rPr>
              <a:t>There are trillions of microbes in our bodies – most don’t cause us any harm</a:t>
            </a:r>
          </a:p>
          <a:p>
            <a:pPr marL="600075" lvl="1" indent="-257175">
              <a:buFont typeface="Arial" panose="020B0604020202020204" pitchFamily="34" charset="0"/>
              <a:buChar char="•"/>
            </a:pPr>
            <a:r>
              <a:rPr lang="en-GB" dirty="0">
                <a:latin typeface="Raleway" pitchFamily="2" charset="0"/>
                <a:cs typeface="Arial" panose="020B0604020202020204" pitchFamily="34" charset="0"/>
              </a:rPr>
              <a:t>The term ‘germs’ often refer to microbes that can cause illness</a:t>
            </a:r>
          </a:p>
          <a:p>
            <a:pPr marL="600075" lvl="1" indent="-257175">
              <a:buFont typeface="Arial" panose="020B0604020202020204" pitchFamily="34" charset="0"/>
              <a:buChar char="•"/>
            </a:pPr>
            <a:r>
              <a:rPr lang="en-GB" dirty="0">
                <a:latin typeface="Raleway" pitchFamily="2" charset="0"/>
                <a:cs typeface="Arial" panose="020B0604020202020204" pitchFamily="34" charset="0"/>
              </a:rPr>
              <a:t>Pathogen is the scientific term for microbes that can cause infection and disease</a:t>
            </a:r>
          </a:p>
          <a:p>
            <a:pPr marL="600075" lvl="1" indent="-257175">
              <a:buFont typeface="Arial" panose="020B0604020202020204" pitchFamily="34" charset="0"/>
              <a:buChar char="•"/>
            </a:pPr>
            <a:r>
              <a:rPr lang="en-GB" b="1" dirty="0">
                <a:latin typeface="Raleway" pitchFamily="2" charset="0"/>
                <a:cs typeface="Arial" panose="020B0604020202020204" pitchFamily="34" charset="0"/>
              </a:rPr>
              <a:t>Specify whether you are talking about harmful (pathogenic) or non-harmful (non-pathogenic) germs when speaking with children</a:t>
            </a:r>
          </a:p>
        </p:txBody>
      </p:sp>
    </p:spTree>
    <p:extLst>
      <p:ext uri="{BB962C8B-B14F-4D97-AF65-F5344CB8AC3E}">
        <p14:creationId xmlns:p14="http://schemas.microsoft.com/office/powerpoint/2010/main" val="216256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a:xfrm>
            <a:off x="630000" y="363600"/>
            <a:ext cx="4949683" cy="1324800"/>
          </a:xfrm>
        </p:spPr>
        <p:txBody>
          <a:bodyPr>
            <a:normAutofit/>
          </a:bodyPr>
          <a:lstStyle/>
          <a:p>
            <a:r>
              <a:rPr lang="en-GB" dirty="0">
                <a:latin typeface="Raleway" pitchFamily="2" charset="0"/>
              </a:rPr>
              <a:t>Types of Microbes</a:t>
            </a:r>
          </a:p>
        </p:txBody>
      </p:sp>
      <p:sp>
        <p:nvSpPr>
          <p:cNvPr id="16" name="TextBox 15">
            <a:extLst>
              <a:ext uri="{FF2B5EF4-FFF2-40B4-BE49-F238E27FC236}">
                <a16:creationId xmlns:a16="http://schemas.microsoft.com/office/drawing/2014/main" id="{0283F2C5-9E12-4690-90CB-EC2E42D06646}"/>
              </a:ext>
            </a:extLst>
          </p:cNvPr>
          <p:cNvSpPr txBox="1"/>
          <p:nvPr/>
        </p:nvSpPr>
        <p:spPr>
          <a:xfrm>
            <a:off x="479906" y="1298092"/>
            <a:ext cx="4965268" cy="1323439"/>
          </a:xfrm>
          <a:prstGeom prst="rect">
            <a:avLst/>
          </a:prstGeom>
          <a:noFill/>
        </p:spPr>
        <p:txBody>
          <a:bodyPr wrap="square" rtlCol="0">
            <a:spAutoFit/>
          </a:bodyPr>
          <a:lstStyle/>
          <a:p>
            <a:pPr algn="just"/>
            <a:r>
              <a:rPr lang="en-GB" sz="1600" dirty="0">
                <a:latin typeface="Raleway" pitchFamily="2" charset="0"/>
                <a:cs typeface="Arial" panose="020B0604020202020204" pitchFamily="34" charset="0"/>
              </a:rPr>
              <a:t>Viruses: </a:t>
            </a:r>
          </a:p>
          <a:p>
            <a:pPr marL="214313" indent="-214313" algn="just">
              <a:buFont typeface="Arial" panose="020B0604020202020204" pitchFamily="34" charset="0"/>
              <a:buChar char="•"/>
            </a:pPr>
            <a:r>
              <a:rPr lang="en-GB" sz="1600" dirty="0">
                <a:latin typeface="Raleway" pitchFamily="2" charset="0"/>
                <a:cs typeface="Arial" panose="020B0604020202020204" pitchFamily="34" charset="0"/>
              </a:rPr>
              <a:t>The </a:t>
            </a:r>
            <a:r>
              <a:rPr lang="en-GB" sz="1600" b="1" dirty="0">
                <a:latin typeface="Raleway" pitchFamily="2" charset="0"/>
                <a:cs typeface="Arial" panose="020B0604020202020204" pitchFamily="34" charset="0"/>
              </a:rPr>
              <a:t>smallest</a:t>
            </a:r>
            <a:r>
              <a:rPr lang="en-GB" sz="1600" dirty="0">
                <a:latin typeface="Raleway" pitchFamily="2" charset="0"/>
                <a:cs typeface="Arial" panose="020B0604020202020204" pitchFamily="34" charset="0"/>
              </a:rPr>
              <a:t> of the microbes </a:t>
            </a:r>
          </a:p>
          <a:p>
            <a:pPr marL="214313" indent="-214313" algn="just">
              <a:buFont typeface="Arial" panose="020B0604020202020204" pitchFamily="34" charset="0"/>
              <a:buChar char="•"/>
            </a:pPr>
            <a:r>
              <a:rPr lang="en-GB" sz="1600" dirty="0">
                <a:latin typeface="Raleway" pitchFamily="2" charset="0"/>
                <a:cs typeface="Arial" panose="020B0604020202020204" pitchFamily="34" charset="0"/>
              </a:rPr>
              <a:t>Need a ‘host’ cell to survive and reproduce</a:t>
            </a:r>
          </a:p>
          <a:p>
            <a:pPr marL="214313" indent="-214313" algn="just">
              <a:buFont typeface="Arial" panose="020B0604020202020204" pitchFamily="34" charset="0"/>
              <a:buChar char="•"/>
            </a:pPr>
            <a:r>
              <a:rPr lang="en-GB" sz="1600" dirty="0">
                <a:latin typeface="Raleway" pitchFamily="2" charset="0"/>
                <a:cs typeface="Arial" panose="020B0604020202020204" pitchFamily="34" charset="0"/>
              </a:rPr>
              <a:t>Are frequently (but not always) harmful to humans and/or other creatures</a:t>
            </a:r>
          </a:p>
        </p:txBody>
      </p:sp>
      <p:pic>
        <p:nvPicPr>
          <p:cNvPr id="14" name="Picture 13" descr="image of Rhinovirus">
            <a:extLst>
              <a:ext uri="{FF2B5EF4-FFF2-40B4-BE49-F238E27FC236}">
                <a16:creationId xmlns:a16="http://schemas.microsoft.com/office/drawing/2014/main" id="{ECF91BD3-1CB7-4790-9DED-E34F1F2603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5686" y="1198847"/>
            <a:ext cx="1329758" cy="1329758"/>
          </a:xfrm>
          <a:prstGeom prst="rect">
            <a:avLst/>
          </a:prstGeom>
        </p:spPr>
      </p:pic>
      <p:sp>
        <p:nvSpPr>
          <p:cNvPr id="19" name="TextBox 18">
            <a:extLst>
              <a:ext uri="{FF2B5EF4-FFF2-40B4-BE49-F238E27FC236}">
                <a16:creationId xmlns:a16="http://schemas.microsoft.com/office/drawing/2014/main" id="{66B32BA7-BCA4-49D4-9030-891CF12F7F48}"/>
              </a:ext>
            </a:extLst>
          </p:cNvPr>
          <p:cNvSpPr txBox="1"/>
          <p:nvPr/>
        </p:nvSpPr>
        <p:spPr>
          <a:xfrm>
            <a:off x="6570341" y="2509611"/>
            <a:ext cx="1040446" cy="307777"/>
          </a:xfrm>
          <a:prstGeom prst="rect">
            <a:avLst/>
          </a:prstGeom>
          <a:noFill/>
        </p:spPr>
        <p:txBody>
          <a:bodyPr wrap="square" rtlCol="0">
            <a:spAutoFit/>
          </a:bodyPr>
          <a:lstStyle/>
          <a:p>
            <a:r>
              <a:rPr lang="en-GB" sz="1400" i="1" dirty="0">
                <a:latin typeface="Raleway" pitchFamily="2" charset="0"/>
                <a:cs typeface="Arial" panose="020B0604020202020204" pitchFamily="34" charset="0"/>
              </a:rPr>
              <a:t>Rhinovirus</a:t>
            </a:r>
          </a:p>
        </p:txBody>
      </p:sp>
      <p:sp>
        <p:nvSpPr>
          <p:cNvPr id="17" name="TextBox 16">
            <a:extLst>
              <a:ext uri="{FF2B5EF4-FFF2-40B4-BE49-F238E27FC236}">
                <a16:creationId xmlns:a16="http://schemas.microsoft.com/office/drawing/2014/main" id="{D2295F22-5EC9-4CF9-A9A1-8D449036F85C}"/>
              </a:ext>
            </a:extLst>
          </p:cNvPr>
          <p:cNvSpPr txBox="1"/>
          <p:nvPr/>
        </p:nvSpPr>
        <p:spPr>
          <a:xfrm>
            <a:off x="479906" y="2955688"/>
            <a:ext cx="5372419" cy="1323439"/>
          </a:xfrm>
          <a:prstGeom prst="rect">
            <a:avLst/>
          </a:prstGeom>
          <a:noFill/>
        </p:spPr>
        <p:txBody>
          <a:bodyPr wrap="square" rtlCol="0">
            <a:spAutoFit/>
          </a:bodyPr>
          <a:lstStyle/>
          <a:p>
            <a:pPr algn="just"/>
            <a:r>
              <a:rPr lang="en-GB" sz="1600" dirty="0">
                <a:latin typeface="Raleway" pitchFamily="2" charset="0"/>
                <a:cs typeface="Arial" panose="020B0604020202020204" pitchFamily="34" charset="0"/>
              </a:rPr>
              <a:t>Fungi:</a:t>
            </a:r>
          </a:p>
          <a:p>
            <a:pPr marL="214313" indent="-214313" algn="just">
              <a:buFont typeface="Arial" panose="020B0604020202020204" pitchFamily="34" charset="0"/>
              <a:buChar char="•"/>
            </a:pPr>
            <a:r>
              <a:rPr lang="en-GB" sz="1600" dirty="0">
                <a:latin typeface="Raleway" pitchFamily="2" charset="0"/>
                <a:cs typeface="Arial" panose="020B0604020202020204" pitchFamily="34" charset="0"/>
              </a:rPr>
              <a:t>The </a:t>
            </a:r>
            <a:r>
              <a:rPr lang="en-GB" sz="1600" b="1" dirty="0">
                <a:latin typeface="Raleway" pitchFamily="2" charset="0"/>
                <a:cs typeface="Arial" panose="020B0604020202020204" pitchFamily="34" charset="0"/>
              </a:rPr>
              <a:t>largest</a:t>
            </a:r>
            <a:r>
              <a:rPr lang="en-GB" sz="1600" dirty="0">
                <a:latin typeface="Raleway" pitchFamily="2" charset="0"/>
                <a:cs typeface="Arial" panose="020B0604020202020204" pitchFamily="34" charset="0"/>
              </a:rPr>
              <a:t> of the microbes, multi-cellular </a:t>
            </a:r>
          </a:p>
          <a:p>
            <a:pPr marL="214313" indent="-214313" algn="just">
              <a:buFont typeface="Arial" panose="020B0604020202020204" pitchFamily="34" charset="0"/>
              <a:buChar char="•"/>
            </a:pPr>
            <a:r>
              <a:rPr lang="en-GB" sz="1600" dirty="0">
                <a:latin typeface="Raleway" pitchFamily="2" charset="0"/>
                <a:cs typeface="Arial" panose="020B0604020202020204" pitchFamily="34" charset="0"/>
              </a:rPr>
              <a:t>Live as parasites or decomposing dead matter</a:t>
            </a:r>
          </a:p>
          <a:p>
            <a:pPr marL="214313" indent="-214313">
              <a:buFont typeface="Arial" panose="020B0604020202020204" pitchFamily="34" charset="0"/>
              <a:buChar char="•"/>
            </a:pPr>
            <a:r>
              <a:rPr lang="en-GB" sz="1600" dirty="0">
                <a:latin typeface="Raleway" pitchFamily="2" charset="0"/>
                <a:cs typeface="Arial" panose="020B0604020202020204" pitchFamily="34" charset="0"/>
              </a:rPr>
              <a:t>Can be harmful or non-harmful to humans/ plants/ animals</a:t>
            </a:r>
          </a:p>
        </p:txBody>
      </p:sp>
      <p:pic>
        <p:nvPicPr>
          <p:cNvPr id="15" name="Picture 14" descr="image of penicillium">
            <a:extLst>
              <a:ext uri="{FF2B5EF4-FFF2-40B4-BE49-F238E27FC236}">
                <a16:creationId xmlns:a16="http://schemas.microsoft.com/office/drawing/2014/main" id="{E84517D1-F5E4-466B-9952-3AA7632B53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5052" y="3117326"/>
            <a:ext cx="1736354" cy="1153435"/>
          </a:xfrm>
          <a:prstGeom prst="rect">
            <a:avLst/>
          </a:prstGeom>
        </p:spPr>
      </p:pic>
      <p:sp>
        <p:nvSpPr>
          <p:cNvPr id="21" name="TextBox 20">
            <a:extLst>
              <a:ext uri="{FF2B5EF4-FFF2-40B4-BE49-F238E27FC236}">
                <a16:creationId xmlns:a16="http://schemas.microsoft.com/office/drawing/2014/main" id="{6993B49A-5BA3-42BF-B582-B619552A5271}"/>
              </a:ext>
            </a:extLst>
          </p:cNvPr>
          <p:cNvSpPr txBox="1"/>
          <p:nvPr/>
        </p:nvSpPr>
        <p:spPr>
          <a:xfrm>
            <a:off x="6500745" y="4247513"/>
            <a:ext cx="1179639" cy="307777"/>
          </a:xfrm>
          <a:prstGeom prst="rect">
            <a:avLst/>
          </a:prstGeom>
          <a:noFill/>
        </p:spPr>
        <p:txBody>
          <a:bodyPr wrap="square" rtlCol="0">
            <a:spAutoFit/>
          </a:bodyPr>
          <a:lstStyle/>
          <a:p>
            <a:r>
              <a:rPr lang="en-GB" sz="1400" i="1" dirty="0">
                <a:latin typeface="Raleway" pitchFamily="2" charset="0"/>
                <a:cs typeface="Arial" panose="020B0604020202020204" pitchFamily="34" charset="0"/>
              </a:rPr>
              <a:t>Penicillium</a:t>
            </a:r>
            <a:endParaRPr lang="en-GB" sz="1600" i="1" dirty="0">
              <a:latin typeface="Raleway" pitchFamily="2" charset="0"/>
              <a:cs typeface="Arial" panose="020B0604020202020204" pitchFamily="34" charset="0"/>
            </a:endParaRPr>
          </a:p>
        </p:txBody>
      </p:sp>
      <p:sp>
        <p:nvSpPr>
          <p:cNvPr id="18" name="TextBox 17">
            <a:extLst>
              <a:ext uri="{FF2B5EF4-FFF2-40B4-BE49-F238E27FC236}">
                <a16:creationId xmlns:a16="http://schemas.microsoft.com/office/drawing/2014/main" id="{67BF0FB7-1A4C-425A-9A90-8327CD580F9A}"/>
              </a:ext>
            </a:extLst>
          </p:cNvPr>
          <p:cNvSpPr txBox="1"/>
          <p:nvPr/>
        </p:nvSpPr>
        <p:spPr>
          <a:xfrm>
            <a:off x="479906" y="4613284"/>
            <a:ext cx="5699831" cy="1569660"/>
          </a:xfrm>
          <a:prstGeom prst="rect">
            <a:avLst/>
          </a:prstGeom>
          <a:noFill/>
        </p:spPr>
        <p:txBody>
          <a:bodyPr wrap="square" rtlCol="0">
            <a:spAutoFit/>
          </a:bodyPr>
          <a:lstStyle/>
          <a:p>
            <a:pPr algn="just"/>
            <a:r>
              <a:rPr lang="en-GB" sz="1600" dirty="0">
                <a:latin typeface="Raleway" pitchFamily="2" charset="0"/>
                <a:cs typeface="Arial" panose="020B0604020202020204" pitchFamily="34" charset="0"/>
              </a:rPr>
              <a:t>Bacteria:</a:t>
            </a:r>
          </a:p>
          <a:p>
            <a:pPr marL="214313" indent="-214313">
              <a:buFont typeface="Arial" panose="020B0604020202020204" pitchFamily="34" charset="0"/>
              <a:buChar char="•"/>
            </a:pPr>
            <a:r>
              <a:rPr lang="en-GB" sz="1600" dirty="0">
                <a:latin typeface="Raleway" pitchFamily="2" charset="0"/>
                <a:cs typeface="Arial" panose="020B0604020202020204" pitchFamily="34" charset="0"/>
              </a:rPr>
              <a:t>Usually smaller than fungi, but larger than viruses</a:t>
            </a:r>
          </a:p>
          <a:p>
            <a:pPr marL="214313" indent="-214313">
              <a:buFont typeface="Arial" panose="020B0604020202020204" pitchFamily="34" charset="0"/>
              <a:buChar char="•"/>
            </a:pPr>
            <a:r>
              <a:rPr lang="en-GB" sz="1600" dirty="0">
                <a:latin typeface="Raleway" pitchFamily="2" charset="0"/>
                <a:cs typeface="Arial" panose="020B0604020202020204" pitchFamily="34" charset="0"/>
              </a:rPr>
              <a:t>Can be harmful or non-harmful to humans/ plants/ animals</a:t>
            </a:r>
          </a:p>
          <a:p>
            <a:pPr marL="214313" indent="-214313">
              <a:buFont typeface="Arial" panose="020B0604020202020204" pitchFamily="34" charset="0"/>
              <a:buChar char="•"/>
            </a:pPr>
            <a:r>
              <a:rPr lang="en-GB" sz="1600" dirty="0">
                <a:latin typeface="Raleway" pitchFamily="2" charset="0"/>
                <a:cs typeface="Arial" panose="020B0604020202020204" pitchFamily="34" charset="0"/>
              </a:rPr>
              <a:t>Divided into three main groups by their shapes: cocci (balls), bacilli (rods) and spirals</a:t>
            </a:r>
          </a:p>
        </p:txBody>
      </p:sp>
      <p:pic>
        <p:nvPicPr>
          <p:cNvPr id="22" name="Picture 21" descr="image of staphylococcus aureus (ball-shaped bacteria)">
            <a:extLst>
              <a:ext uri="{FF2B5EF4-FFF2-40B4-BE49-F238E27FC236}">
                <a16:creationId xmlns:a16="http://schemas.microsoft.com/office/drawing/2014/main" id="{FF98C41F-7BA8-4353-8C82-3ADAE20809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4560" y="4863067"/>
            <a:ext cx="1051345" cy="1051345"/>
          </a:xfrm>
          <a:prstGeom prst="rect">
            <a:avLst/>
          </a:prstGeom>
        </p:spPr>
      </p:pic>
      <p:sp>
        <p:nvSpPr>
          <p:cNvPr id="20" name="TextBox 19">
            <a:extLst>
              <a:ext uri="{FF2B5EF4-FFF2-40B4-BE49-F238E27FC236}">
                <a16:creationId xmlns:a16="http://schemas.microsoft.com/office/drawing/2014/main" id="{5F0EA911-AAEE-492F-B70D-6DAE18BFD7D7}"/>
              </a:ext>
            </a:extLst>
          </p:cNvPr>
          <p:cNvSpPr txBox="1"/>
          <p:nvPr/>
        </p:nvSpPr>
        <p:spPr>
          <a:xfrm>
            <a:off x="5917640" y="5914412"/>
            <a:ext cx="2439532" cy="307777"/>
          </a:xfrm>
          <a:prstGeom prst="rect">
            <a:avLst/>
          </a:prstGeom>
          <a:noFill/>
        </p:spPr>
        <p:txBody>
          <a:bodyPr wrap="square" rtlCol="0">
            <a:spAutoFit/>
          </a:bodyPr>
          <a:lstStyle/>
          <a:p>
            <a:pPr algn="ctr"/>
            <a:r>
              <a:rPr lang="en-GB" sz="1400" i="1" dirty="0">
                <a:latin typeface="Raleway" pitchFamily="2" charset="0"/>
                <a:cs typeface="Arial" panose="020B0604020202020204" pitchFamily="34" charset="0"/>
              </a:rPr>
              <a:t>Staphylococcus aureus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2064974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E98C8-41EF-4B11-8E08-003171C5EDAB}"/>
              </a:ext>
            </a:extLst>
          </p:cNvPr>
          <p:cNvSpPr>
            <a:spLocks noGrp="1"/>
          </p:cNvSpPr>
          <p:nvPr>
            <p:ph type="title"/>
          </p:nvPr>
        </p:nvSpPr>
        <p:spPr>
          <a:xfrm>
            <a:off x="628649" y="363600"/>
            <a:ext cx="8264141" cy="1325563"/>
          </a:xfrm>
        </p:spPr>
        <p:txBody>
          <a:bodyPr/>
          <a:lstStyle/>
          <a:p>
            <a:r>
              <a:rPr lang="en-GB" dirty="0">
                <a:latin typeface="Raleway" pitchFamily="2" charset="0"/>
              </a:rPr>
              <a:t>Bacteria: Harmful, Useful or Both?</a:t>
            </a:r>
          </a:p>
        </p:txBody>
      </p:sp>
      <p:pic>
        <p:nvPicPr>
          <p:cNvPr id="6" name="Content Placeholder 4" descr="image of lactobacillus">
            <a:extLst>
              <a:ext uri="{FF2B5EF4-FFF2-40B4-BE49-F238E27FC236}">
                <a16:creationId xmlns:a16="http://schemas.microsoft.com/office/drawing/2014/main" id="{7BA64B69-6843-426F-981F-55B72F507FE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57313" y="2304775"/>
            <a:ext cx="2116591" cy="1390903"/>
          </a:xfrm>
          <a:prstGeom prst="rect">
            <a:avLst/>
          </a:prstGeom>
        </p:spPr>
      </p:pic>
      <p:sp>
        <p:nvSpPr>
          <p:cNvPr id="4" name="Footer Placeholder 3">
            <a:extLst>
              <a:ext uri="{FF2B5EF4-FFF2-40B4-BE49-F238E27FC236}">
                <a16:creationId xmlns:a16="http://schemas.microsoft.com/office/drawing/2014/main" id="{B407AD17-ECE0-45F6-96BB-0CE8A18B1F0C}"/>
              </a:ext>
            </a:extLst>
          </p:cNvPr>
          <p:cNvSpPr>
            <a:spLocks noGrp="1"/>
          </p:cNvSpPr>
          <p:nvPr>
            <p:ph type="ftr" sz="quarter" idx="11"/>
          </p:nvPr>
        </p:nvSpPr>
        <p:spPr/>
        <p:txBody>
          <a:bodyPr/>
          <a:lstStyle/>
          <a:p>
            <a:r>
              <a:rPr lang="en-GB" dirty="0">
                <a:latin typeface="Raleway" pitchFamily="2" charset="0"/>
              </a:rPr>
              <a:t>e-Bug.eu</a:t>
            </a:r>
          </a:p>
        </p:txBody>
      </p:sp>
      <p:sp>
        <p:nvSpPr>
          <p:cNvPr id="7" name="TextBox 6">
            <a:extLst>
              <a:ext uri="{FF2B5EF4-FFF2-40B4-BE49-F238E27FC236}">
                <a16:creationId xmlns:a16="http://schemas.microsoft.com/office/drawing/2014/main" id="{AA8F045A-1CD5-4B6C-9CF8-23BBDF0A2F06}"/>
              </a:ext>
            </a:extLst>
          </p:cNvPr>
          <p:cNvSpPr txBox="1"/>
          <p:nvPr/>
        </p:nvSpPr>
        <p:spPr>
          <a:xfrm>
            <a:off x="1092993" y="4117191"/>
            <a:ext cx="2645230" cy="923330"/>
          </a:xfrm>
          <a:prstGeom prst="rect">
            <a:avLst/>
          </a:prstGeom>
          <a:noFill/>
        </p:spPr>
        <p:txBody>
          <a:bodyPr wrap="square" rtlCol="0">
            <a:spAutoFit/>
          </a:bodyPr>
          <a:lstStyle/>
          <a:p>
            <a:pPr algn="ctr"/>
            <a:r>
              <a:rPr lang="en-GB" i="1" dirty="0">
                <a:latin typeface="Raleway" pitchFamily="2" charset="0"/>
                <a:cs typeface="Arial" panose="020B0604020202020204" pitchFamily="34" charset="0"/>
              </a:rPr>
              <a:t>Lactobacillus </a:t>
            </a:r>
          </a:p>
          <a:p>
            <a:pPr algn="ctr"/>
            <a:endParaRPr lang="en-GB" dirty="0">
              <a:latin typeface="Raleway" pitchFamily="2" charset="0"/>
              <a:cs typeface="Arial" panose="020B0604020202020204" pitchFamily="34" charset="0"/>
            </a:endParaRPr>
          </a:p>
          <a:p>
            <a:pPr algn="ctr"/>
            <a:r>
              <a:rPr lang="en-GB" dirty="0">
                <a:latin typeface="Raleway" pitchFamily="2" charset="0"/>
                <a:cs typeface="Arial" panose="020B0604020202020204" pitchFamily="34" charset="0"/>
              </a:rPr>
              <a:t>Lac-Toe-Ba-Sil-Us </a:t>
            </a:r>
          </a:p>
        </p:txBody>
      </p:sp>
      <p:sp>
        <p:nvSpPr>
          <p:cNvPr id="8" name="TextBox 7">
            <a:extLst>
              <a:ext uri="{FF2B5EF4-FFF2-40B4-BE49-F238E27FC236}">
                <a16:creationId xmlns:a16="http://schemas.microsoft.com/office/drawing/2014/main" id="{B8CF4C0D-AF2A-41F8-BDAF-A7BF89EC7B88}"/>
              </a:ext>
            </a:extLst>
          </p:cNvPr>
          <p:cNvSpPr txBox="1"/>
          <p:nvPr/>
        </p:nvSpPr>
        <p:spPr>
          <a:xfrm>
            <a:off x="794092" y="5579212"/>
            <a:ext cx="3159578" cy="369332"/>
          </a:xfrm>
          <a:prstGeom prst="rect">
            <a:avLst/>
          </a:prstGeom>
          <a:noFill/>
        </p:spPr>
        <p:txBody>
          <a:bodyPr wrap="square" rtlCol="0">
            <a:spAutoFit/>
          </a:bodyPr>
          <a:lstStyle/>
          <a:p>
            <a:pPr algn="ctr"/>
            <a:r>
              <a:rPr lang="en-GB" dirty="0">
                <a:latin typeface="Raleway" pitchFamily="2" charset="0"/>
                <a:cs typeface="Arial" panose="020B0604020202020204" pitchFamily="34" charset="0"/>
              </a:rPr>
              <a:t>Usually useful to humans</a:t>
            </a:r>
          </a:p>
        </p:txBody>
      </p:sp>
      <p:pic>
        <p:nvPicPr>
          <p:cNvPr id="9" name="Picture 8" descr="image of escherichia coli (e. coli)">
            <a:extLst>
              <a:ext uri="{FF2B5EF4-FFF2-40B4-BE49-F238E27FC236}">
                <a16:creationId xmlns:a16="http://schemas.microsoft.com/office/drawing/2014/main" id="{DA1378C5-A3B8-4849-9C72-F7FCA5F45D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1671" y="2140919"/>
            <a:ext cx="1714500" cy="1714500"/>
          </a:xfrm>
          <a:prstGeom prst="rect">
            <a:avLst/>
          </a:prstGeom>
        </p:spPr>
      </p:pic>
      <p:sp>
        <p:nvSpPr>
          <p:cNvPr id="10" name="Rectangle 9">
            <a:extLst>
              <a:ext uri="{FF2B5EF4-FFF2-40B4-BE49-F238E27FC236}">
                <a16:creationId xmlns:a16="http://schemas.microsoft.com/office/drawing/2014/main" id="{6B252CFA-9D3A-4C9E-9F6C-142BACF60EC8}"/>
              </a:ext>
            </a:extLst>
          </p:cNvPr>
          <p:cNvSpPr/>
          <p:nvPr/>
        </p:nvSpPr>
        <p:spPr>
          <a:xfrm>
            <a:off x="5549835" y="4117191"/>
            <a:ext cx="2698175" cy="923330"/>
          </a:xfrm>
          <a:prstGeom prst="rect">
            <a:avLst/>
          </a:prstGeom>
        </p:spPr>
        <p:txBody>
          <a:bodyPr wrap="none">
            <a:spAutoFit/>
          </a:bodyPr>
          <a:lstStyle/>
          <a:p>
            <a:pPr algn="ctr"/>
            <a:r>
              <a:rPr lang="en-GB" i="1" dirty="0">
                <a:latin typeface="Raleway" pitchFamily="2" charset="0"/>
                <a:cs typeface="Arial" panose="020B0604020202020204" pitchFamily="34" charset="0"/>
              </a:rPr>
              <a:t>Escherichia coli (E. coli) </a:t>
            </a:r>
          </a:p>
          <a:p>
            <a:pPr algn="ctr"/>
            <a:endParaRPr lang="en-GB" i="1" dirty="0">
              <a:latin typeface="Raleway" pitchFamily="2" charset="0"/>
              <a:cs typeface="Arial" panose="020B0604020202020204" pitchFamily="34" charset="0"/>
            </a:endParaRPr>
          </a:p>
          <a:p>
            <a:pPr algn="ctr"/>
            <a:r>
              <a:rPr lang="en-GB" dirty="0" err="1">
                <a:latin typeface="Raleway" pitchFamily="2" charset="0"/>
                <a:cs typeface="Arial" panose="020B0604020202020204" pitchFamily="34" charset="0"/>
              </a:rPr>
              <a:t>Esh</a:t>
            </a:r>
            <a:r>
              <a:rPr lang="en-GB" dirty="0">
                <a:latin typeface="Raleway" pitchFamily="2" charset="0"/>
                <a:cs typeface="Arial" panose="020B0604020202020204" pitchFamily="34" charset="0"/>
              </a:rPr>
              <a:t>-Er-</a:t>
            </a:r>
            <a:r>
              <a:rPr lang="en-GB" dirty="0" err="1">
                <a:latin typeface="Raleway" pitchFamily="2" charset="0"/>
                <a:cs typeface="Arial" panose="020B0604020202020204" pitchFamily="34" charset="0"/>
              </a:rPr>
              <a:t>Ic</a:t>
            </a:r>
            <a:r>
              <a:rPr lang="en-GB" dirty="0">
                <a:latin typeface="Raleway" pitchFamily="2" charset="0"/>
                <a:cs typeface="Arial" panose="020B0604020202020204" pitchFamily="34" charset="0"/>
              </a:rPr>
              <a:t>-E-Ah Co-Lie</a:t>
            </a:r>
          </a:p>
        </p:txBody>
      </p:sp>
      <p:sp>
        <p:nvSpPr>
          <p:cNvPr id="11" name="TextBox 10">
            <a:extLst>
              <a:ext uri="{FF2B5EF4-FFF2-40B4-BE49-F238E27FC236}">
                <a16:creationId xmlns:a16="http://schemas.microsoft.com/office/drawing/2014/main" id="{2AA525E9-E9A0-4ACB-9FED-9FF610C729AC}"/>
              </a:ext>
            </a:extLst>
          </p:cNvPr>
          <p:cNvSpPr txBox="1"/>
          <p:nvPr/>
        </p:nvSpPr>
        <p:spPr>
          <a:xfrm>
            <a:off x="5068390" y="5579212"/>
            <a:ext cx="3388890" cy="646331"/>
          </a:xfrm>
          <a:prstGeom prst="rect">
            <a:avLst/>
          </a:prstGeom>
          <a:noFill/>
        </p:spPr>
        <p:txBody>
          <a:bodyPr wrap="square" rtlCol="0">
            <a:spAutoFit/>
          </a:bodyPr>
          <a:lstStyle/>
          <a:p>
            <a:pPr algn="ctr"/>
            <a:r>
              <a:rPr lang="en-GB" dirty="0">
                <a:latin typeface="Raleway" pitchFamily="2" charset="0"/>
                <a:cs typeface="Arial" panose="020B0604020202020204" pitchFamily="34" charset="0"/>
              </a:rPr>
              <a:t>Can be both useful and harmful</a:t>
            </a:r>
          </a:p>
        </p:txBody>
      </p:sp>
    </p:spTree>
    <p:extLst>
      <p:ext uri="{BB962C8B-B14F-4D97-AF65-F5344CB8AC3E}">
        <p14:creationId xmlns:p14="http://schemas.microsoft.com/office/powerpoint/2010/main" val="2503382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7FA79D-66F4-47DF-9899-CBEBA0E84CB1}"/>
              </a:ext>
            </a:extLst>
          </p:cNvPr>
          <p:cNvSpPr>
            <a:spLocks noGrp="1"/>
          </p:cNvSpPr>
          <p:nvPr>
            <p:ph type="title"/>
          </p:nvPr>
        </p:nvSpPr>
        <p:spPr>
          <a:xfrm>
            <a:off x="628650" y="432612"/>
            <a:ext cx="7886700" cy="1325563"/>
          </a:xfrm>
        </p:spPr>
        <p:txBody>
          <a:bodyPr/>
          <a:lstStyle/>
          <a:p>
            <a:r>
              <a:rPr lang="en-GB" dirty="0">
                <a:latin typeface="Raleway" pitchFamily="2" charset="0"/>
              </a:rPr>
              <a:t>Fungi: Harmful, Useful, or Both?</a:t>
            </a:r>
          </a:p>
        </p:txBody>
      </p:sp>
      <p:pic>
        <p:nvPicPr>
          <p:cNvPr id="14" name="Content Placeholder 4" descr="image of Tinea">
            <a:extLst>
              <a:ext uri="{FF2B5EF4-FFF2-40B4-BE49-F238E27FC236}">
                <a16:creationId xmlns:a16="http://schemas.microsoft.com/office/drawing/2014/main" id="{441333B9-9B0F-4B6E-8006-A465FC7D781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85247" y="2220832"/>
            <a:ext cx="2232931" cy="1462499"/>
          </a:xfrm>
        </p:spPr>
      </p:pic>
      <p:sp>
        <p:nvSpPr>
          <p:cNvPr id="15" name="TextBox 14">
            <a:extLst>
              <a:ext uri="{FF2B5EF4-FFF2-40B4-BE49-F238E27FC236}">
                <a16:creationId xmlns:a16="http://schemas.microsoft.com/office/drawing/2014/main" id="{E3A8D431-1CC7-4A9B-8D28-36DA6ECF327C}"/>
              </a:ext>
            </a:extLst>
          </p:cNvPr>
          <p:cNvSpPr txBox="1"/>
          <p:nvPr/>
        </p:nvSpPr>
        <p:spPr>
          <a:xfrm>
            <a:off x="1595144" y="3789762"/>
            <a:ext cx="2271805" cy="923330"/>
          </a:xfrm>
          <a:prstGeom prst="rect">
            <a:avLst/>
          </a:prstGeom>
          <a:noFill/>
        </p:spPr>
        <p:txBody>
          <a:bodyPr wrap="square" rtlCol="0">
            <a:spAutoFit/>
          </a:bodyPr>
          <a:lstStyle/>
          <a:p>
            <a:pPr algn="ctr"/>
            <a:r>
              <a:rPr lang="en-GB" i="1" dirty="0">
                <a:latin typeface="Raleway" pitchFamily="2" charset="0"/>
                <a:cs typeface="Arial" panose="020B0604020202020204" pitchFamily="34" charset="0"/>
              </a:rPr>
              <a:t>Tinea</a:t>
            </a:r>
          </a:p>
          <a:p>
            <a:pPr algn="ctr"/>
            <a:r>
              <a:rPr lang="en-GB" dirty="0">
                <a:latin typeface="Raleway" pitchFamily="2" charset="0"/>
                <a:cs typeface="Arial" panose="020B0604020202020204" pitchFamily="34" charset="0"/>
              </a:rPr>
              <a:t> </a:t>
            </a:r>
          </a:p>
          <a:p>
            <a:pPr algn="ctr"/>
            <a:r>
              <a:rPr lang="en-GB" dirty="0">
                <a:latin typeface="Raleway" pitchFamily="2" charset="0"/>
                <a:cs typeface="Arial" panose="020B0604020202020204" pitchFamily="34" charset="0"/>
              </a:rPr>
              <a:t>Tin-E-A</a:t>
            </a:r>
          </a:p>
        </p:txBody>
      </p:sp>
      <p:sp>
        <p:nvSpPr>
          <p:cNvPr id="16" name="TextBox 15">
            <a:extLst>
              <a:ext uri="{FF2B5EF4-FFF2-40B4-BE49-F238E27FC236}">
                <a16:creationId xmlns:a16="http://schemas.microsoft.com/office/drawing/2014/main" id="{39D2F8B8-57B6-47EA-9E9C-9E02FE5BA4E2}"/>
              </a:ext>
            </a:extLst>
          </p:cNvPr>
          <p:cNvSpPr txBox="1"/>
          <p:nvPr/>
        </p:nvSpPr>
        <p:spPr>
          <a:xfrm>
            <a:off x="1003571" y="5504735"/>
            <a:ext cx="2913360" cy="646331"/>
          </a:xfrm>
          <a:prstGeom prst="rect">
            <a:avLst/>
          </a:prstGeom>
          <a:noFill/>
        </p:spPr>
        <p:txBody>
          <a:bodyPr wrap="square" rtlCol="0">
            <a:spAutoFit/>
          </a:bodyPr>
          <a:lstStyle/>
          <a:p>
            <a:pPr algn="ctr"/>
            <a:r>
              <a:rPr lang="en-GB" dirty="0">
                <a:latin typeface="Raleway" pitchFamily="2" charset="0"/>
                <a:cs typeface="Arial" panose="020B0604020202020204" pitchFamily="34" charset="0"/>
              </a:rPr>
              <a:t>Usually harmful to humans</a:t>
            </a:r>
            <a:endParaRPr lang="en-GB" i="1" dirty="0">
              <a:latin typeface="Raleway" pitchFamily="2" charset="0"/>
              <a:cs typeface="Arial" panose="020B0604020202020204" pitchFamily="34" charset="0"/>
            </a:endParaRPr>
          </a:p>
        </p:txBody>
      </p:sp>
      <p:pic>
        <p:nvPicPr>
          <p:cNvPr id="17" name="Picture 16" descr="image of penicillium">
            <a:extLst>
              <a:ext uri="{FF2B5EF4-FFF2-40B4-BE49-F238E27FC236}">
                <a16:creationId xmlns:a16="http://schemas.microsoft.com/office/drawing/2014/main" id="{451AD5E7-B58E-478E-B835-3491CAD294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0590" y="2220832"/>
            <a:ext cx="2232932" cy="1483304"/>
          </a:xfrm>
          <a:prstGeom prst="rect">
            <a:avLst/>
          </a:prstGeom>
        </p:spPr>
      </p:pic>
      <p:sp>
        <p:nvSpPr>
          <p:cNvPr id="18" name="TextBox 17">
            <a:extLst>
              <a:ext uri="{FF2B5EF4-FFF2-40B4-BE49-F238E27FC236}">
                <a16:creationId xmlns:a16="http://schemas.microsoft.com/office/drawing/2014/main" id="{5736C251-7E13-40F8-9602-E9713BF80D0F}"/>
              </a:ext>
            </a:extLst>
          </p:cNvPr>
          <p:cNvSpPr txBox="1"/>
          <p:nvPr/>
        </p:nvSpPr>
        <p:spPr>
          <a:xfrm>
            <a:off x="5700590" y="3784963"/>
            <a:ext cx="2232932" cy="923330"/>
          </a:xfrm>
          <a:prstGeom prst="rect">
            <a:avLst/>
          </a:prstGeom>
          <a:noFill/>
        </p:spPr>
        <p:txBody>
          <a:bodyPr wrap="square" rtlCol="0">
            <a:spAutoFit/>
          </a:bodyPr>
          <a:lstStyle/>
          <a:p>
            <a:pPr algn="ctr"/>
            <a:r>
              <a:rPr lang="en-GB" i="1" dirty="0">
                <a:latin typeface="Raleway" pitchFamily="2" charset="0"/>
                <a:cs typeface="Arial" panose="020B0604020202020204" pitchFamily="34" charset="0"/>
              </a:rPr>
              <a:t>Penicillium </a:t>
            </a:r>
          </a:p>
          <a:p>
            <a:pPr algn="ctr"/>
            <a:endParaRPr lang="en-GB" i="1" dirty="0">
              <a:latin typeface="Raleway" pitchFamily="2" charset="0"/>
              <a:cs typeface="Arial" panose="020B0604020202020204" pitchFamily="34" charset="0"/>
            </a:endParaRPr>
          </a:p>
          <a:p>
            <a:pPr algn="ctr"/>
            <a:r>
              <a:rPr lang="en-GB" dirty="0">
                <a:latin typeface="Raleway" pitchFamily="2" charset="0"/>
                <a:cs typeface="Arial" panose="020B0604020202020204" pitchFamily="34" charset="0"/>
              </a:rPr>
              <a:t>Pen-</a:t>
            </a:r>
            <a:r>
              <a:rPr lang="en-GB" dirty="0" err="1">
                <a:latin typeface="Raleway" pitchFamily="2" charset="0"/>
                <a:cs typeface="Arial" panose="020B0604020202020204" pitchFamily="34" charset="0"/>
              </a:rPr>
              <a:t>Ee</a:t>
            </a:r>
            <a:r>
              <a:rPr lang="en-GB" dirty="0">
                <a:latin typeface="Raleway" pitchFamily="2" charset="0"/>
                <a:cs typeface="Arial" panose="020B0604020202020204" pitchFamily="34" charset="0"/>
              </a:rPr>
              <a:t>-Sil-</a:t>
            </a:r>
            <a:r>
              <a:rPr lang="en-GB" dirty="0" err="1">
                <a:latin typeface="Raleway" pitchFamily="2" charset="0"/>
                <a:cs typeface="Arial" panose="020B0604020202020204" pitchFamily="34" charset="0"/>
              </a:rPr>
              <a:t>Ee</a:t>
            </a:r>
            <a:r>
              <a:rPr lang="en-GB" dirty="0">
                <a:latin typeface="Raleway" pitchFamily="2" charset="0"/>
                <a:cs typeface="Arial" panose="020B0604020202020204" pitchFamily="34" charset="0"/>
              </a:rPr>
              <a:t>-Um</a:t>
            </a:r>
          </a:p>
        </p:txBody>
      </p:sp>
      <p:sp>
        <p:nvSpPr>
          <p:cNvPr id="19" name="TextBox 18">
            <a:extLst>
              <a:ext uri="{FF2B5EF4-FFF2-40B4-BE49-F238E27FC236}">
                <a16:creationId xmlns:a16="http://schemas.microsoft.com/office/drawing/2014/main" id="{B5A34A1A-B9EA-4F8E-89C7-950493778993}"/>
              </a:ext>
            </a:extLst>
          </p:cNvPr>
          <p:cNvSpPr txBox="1"/>
          <p:nvPr/>
        </p:nvSpPr>
        <p:spPr>
          <a:xfrm>
            <a:off x="5070143" y="5504735"/>
            <a:ext cx="2913360" cy="369332"/>
          </a:xfrm>
          <a:prstGeom prst="rect">
            <a:avLst/>
          </a:prstGeom>
          <a:noFill/>
        </p:spPr>
        <p:txBody>
          <a:bodyPr wrap="square" rtlCol="0">
            <a:spAutoFit/>
          </a:bodyPr>
          <a:lstStyle/>
          <a:p>
            <a:pPr algn="ctr"/>
            <a:r>
              <a:rPr lang="en-GB" dirty="0">
                <a:latin typeface="Raleway" pitchFamily="2" charset="0"/>
                <a:cs typeface="Arial" panose="020B0604020202020204" pitchFamily="34" charset="0"/>
              </a:rPr>
              <a:t>Usually useful to humans</a:t>
            </a:r>
          </a:p>
        </p:txBody>
      </p:sp>
      <p:sp>
        <p:nvSpPr>
          <p:cNvPr id="4" name="Footer Placeholder 3">
            <a:extLst>
              <a:ext uri="{FF2B5EF4-FFF2-40B4-BE49-F238E27FC236}">
                <a16:creationId xmlns:a16="http://schemas.microsoft.com/office/drawing/2014/main" id="{B407AD17-ECE0-45F6-96BB-0CE8A18B1F0C}"/>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339946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1F71E-C859-4EF2-B086-7F722C79676A}"/>
              </a:ext>
            </a:extLst>
          </p:cNvPr>
          <p:cNvSpPr>
            <a:spLocks noGrp="1"/>
          </p:cNvSpPr>
          <p:nvPr>
            <p:ph type="title"/>
          </p:nvPr>
        </p:nvSpPr>
        <p:spPr/>
        <p:txBody>
          <a:bodyPr/>
          <a:lstStyle/>
          <a:p>
            <a:r>
              <a:rPr lang="en-GB" dirty="0">
                <a:latin typeface="Raleway" pitchFamily="2" charset="0"/>
              </a:rPr>
              <a:t>Lesson Plans</a:t>
            </a:r>
          </a:p>
        </p:txBody>
      </p:sp>
      <p:sp>
        <p:nvSpPr>
          <p:cNvPr id="3" name="Text Placeholder 2">
            <a:extLst>
              <a:ext uri="{FF2B5EF4-FFF2-40B4-BE49-F238E27FC236}">
                <a16:creationId xmlns:a16="http://schemas.microsoft.com/office/drawing/2014/main" id="{8D2475F3-9612-401D-BB9E-67FEFD34517F}"/>
              </a:ext>
            </a:extLst>
          </p:cNvPr>
          <p:cNvSpPr>
            <a:spLocks noGrp="1"/>
          </p:cNvSpPr>
          <p:nvPr>
            <p:ph type="body" idx="1"/>
          </p:nvPr>
        </p:nvSpPr>
        <p:spPr/>
        <p:txBody>
          <a:bodyPr/>
          <a:lstStyle/>
          <a:p>
            <a:endParaRPr lang="en-GB" dirty="0">
              <a:latin typeface="Raleway" pitchFamily="2" charset="0"/>
            </a:endParaRPr>
          </a:p>
        </p:txBody>
      </p:sp>
      <p:sp>
        <p:nvSpPr>
          <p:cNvPr id="4" name="Footer Placeholder 3">
            <a:extLst>
              <a:ext uri="{FF2B5EF4-FFF2-40B4-BE49-F238E27FC236}">
                <a16:creationId xmlns:a16="http://schemas.microsoft.com/office/drawing/2014/main" id="{1FC558CE-238F-4290-99C7-22E3C7BEAAE3}"/>
              </a:ext>
            </a:extLst>
          </p:cNvPr>
          <p:cNvSpPr>
            <a:spLocks noGrp="1"/>
          </p:cNvSpPr>
          <p:nvPr>
            <p:ph type="ftr" sz="quarter" idx="11"/>
          </p:nvPr>
        </p:nvSpPr>
        <p:spPr/>
        <p:txBody>
          <a:bodyPr/>
          <a:lstStyle/>
          <a:p>
            <a:r>
              <a:rPr lang="en-GB" dirty="0">
                <a:latin typeface="Raleway" pitchFamily="2" charset="0"/>
              </a:rPr>
              <a:t>e-Bug.eu</a:t>
            </a:r>
          </a:p>
        </p:txBody>
      </p:sp>
    </p:spTree>
    <p:extLst>
      <p:ext uri="{BB962C8B-B14F-4D97-AF65-F5344CB8AC3E}">
        <p14:creationId xmlns:p14="http://schemas.microsoft.com/office/powerpoint/2010/main" val="4050246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0E1BD-7089-4635-9832-E6DA543F6349}"/>
              </a:ext>
            </a:extLst>
          </p:cNvPr>
          <p:cNvSpPr>
            <a:spLocks noGrp="1"/>
          </p:cNvSpPr>
          <p:nvPr>
            <p:ph type="title"/>
          </p:nvPr>
        </p:nvSpPr>
        <p:spPr/>
        <p:txBody>
          <a:bodyPr/>
          <a:lstStyle/>
          <a:p>
            <a:r>
              <a:rPr lang="en-GB" dirty="0">
                <a:latin typeface="Raleway" pitchFamily="2" charset="0"/>
              </a:rPr>
              <a:t>Learning Outcomes for Students</a:t>
            </a:r>
          </a:p>
        </p:txBody>
      </p:sp>
      <p:sp>
        <p:nvSpPr>
          <p:cNvPr id="4" name="Footer Placeholder 3">
            <a:extLst>
              <a:ext uri="{FF2B5EF4-FFF2-40B4-BE49-F238E27FC236}">
                <a16:creationId xmlns:a16="http://schemas.microsoft.com/office/drawing/2014/main" id="{CD280E16-7CB0-40FB-A4D0-CFE7D37BC879}"/>
              </a:ext>
            </a:extLst>
          </p:cNvPr>
          <p:cNvSpPr>
            <a:spLocks noGrp="1"/>
          </p:cNvSpPr>
          <p:nvPr>
            <p:ph type="ftr" sz="quarter" idx="11"/>
          </p:nvPr>
        </p:nvSpPr>
        <p:spPr/>
        <p:txBody>
          <a:bodyPr/>
          <a:lstStyle/>
          <a:p>
            <a:r>
              <a:rPr lang="en-GB" dirty="0">
                <a:latin typeface="Raleway" pitchFamily="2" charset="0"/>
              </a:rPr>
              <a:t>e-Bug.eu</a:t>
            </a:r>
          </a:p>
        </p:txBody>
      </p:sp>
      <p:graphicFrame>
        <p:nvGraphicFramePr>
          <p:cNvPr id="10" name="Diagram 9" descr="learning outcomes for microbes for students in KS1 to KS4">
            <a:extLst>
              <a:ext uri="{FF2B5EF4-FFF2-40B4-BE49-F238E27FC236}">
                <a16:creationId xmlns:a16="http://schemas.microsoft.com/office/drawing/2014/main" id="{6A565F26-3660-4A41-9D48-2F024C76E9A4}"/>
              </a:ext>
            </a:extLst>
          </p:cNvPr>
          <p:cNvGraphicFramePr/>
          <p:nvPr>
            <p:extLst>
              <p:ext uri="{D42A27DB-BD31-4B8C-83A1-F6EECF244321}">
                <p14:modId xmlns:p14="http://schemas.microsoft.com/office/powerpoint/2010/main" val="2182638750"/>
              </p:ext>
            </p:extLst>
          </p:nvPr>
        </p:nvGraphicFramePr>
        <p:xfrm>
          <a:off x="950495" y="1681162"/>
          <a:ext cx="7564855" cy="45271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11170577"/>
      </p:ext>
    </p:extLst>
  </p:cSld>
  <p:clrMapOvr>
    <a:masterClrMapping/>
  </p:clrMapOvr>
</p:sld>
</file>

<file path=ppt/theme/theme1.xml><?xml version="1.0" encoding="utf-8"?>
<a:theme xmlns:a="http://schemas.openxmlformats.org/drawingml/2006/main" name="e-Bug theme">
  <a:themeElements>
    <a:clrScheme name="e-Bug master">
      <a:dk1>
        <a:srgbClr val="302564"/>
      </a:dk1>
      <a:lt1>
        <a:sysClr val="window" lastClr="FFFFFF"/>
      </a:lt1>
      <a:dk2>
        <a:srgbClr val="007C91"/>
      </a:dk2>
      <a:lt2>
        <a:srgbClr val="E7E6E6"/>
      </a:lt2>
      <a:accent1>
        <a:srgbClr val="F16436"/>
      </a:accent1>
      <a:accent2>
        <a:srgbClr val="FAC02B"/>
      </a:accent2>
      <a:accent3>
        <a:srgbClr val="8DC641"/>
      </a:accent3>
      <a:accent4>
        <a:srgbClr val="12B38F"/>
      </a:accent4>
      <a:accent5>
        <a:srgbClr val="2862A5"/>
      </a:accent5>
      <a:accent6>
        <a:srgbClr val="712B8F"/>
      </a:accent6>
      <a:hlink>
        <a:srgbClr val="302564"/>
      </a:hlink>
      <a:folHlink>
        <a:srgbClr val="712B8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Bug theme" id="{E6EA9DE8-92EC-4AA0-929A-03EF0EB79026}" vid="{5FB1F999-A2AA-4B7F-BF32-583CF02285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e-Bug theme</Template>
  <TotalTime>974</TotalTime>
  <Words>3449</Words>
  <Application>Microsoft Office PowerPoint</Application>
  <PresentationFormat>On-screen Show (4:3)</PresentationFormat>
  <Paragraphs>263</Paragraphs>
  <Slides>19</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Raleway</vt:lpstr>
      <vt:lpstr>e-Bug theme</vt:lpstr>
      <vt:lpstr>Microbes KS1 – KS4 </vt:lpstr>
      <vt:lpstr>Teaching Resources Available for:</vt:lpstr>
      <vt:lpstr>Learning Outcomes for Educators</vt:lpstr>
      <vt:lpstr>What are Microbes?</vt:lpstr>
      <vt:lpstr>Types of Microbes</vt:lpstr>
      <vt:lpstr>Bacteria: Harmful, Useful or Both?</vt:lpstr>
      <vt:lpstr>Fungi: Harmful, Useful, or Both?</vt:lpstr>
      <vt:lpstr>Lesson Plans</vt:lpstr>
      <vt:lpstr>Learning Outcomes for Students</vt:lpstr>
      <vt:lpstr>KS1 – Modelling a Microbe</vt:lpstr>
      <vt:lpstr>KS2 – Designabug</vt:lpstr>
      <vt:lpstr>KS2 – Yeast Races</vt:lpstr>
      <vt:lpstr>KS2 – Mouldy Bread Experiment</vt:lpstr>
      <vt:lpstr>KS3 – Yoghurt Experiment</vt:lpstr>
      <vt:lpstr>KS4 – Microbe Mayhem</vt:lpstr>
      <vt:lpstr>Microbe Mayhem Cards</vt:lpstr>
      <vt:lpstr>KS2 – Demonstration</vt:lpstr>
      <vt:lpstr>Debrief </vt:lpstr>
      <vt:lpstr>Discussion – Are we too clean?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Brieze.Read@ukhsa.gov.uk</dc:creator>
  <cp:lastModifiedBy>Brieze Read</cp:lastModifiedBy>
  <cp:revision>59</cp:revision>
  <dcterms:created xsi:type="dcterms:W3CDTF">2020-02-06T15:25:59Z</dcterms:created>
  <dcterms:modified xsi:type="dcterms:W3CDTF">2022-08-31T13:05:33Z</dcterms:modified>
</cp:coreProperties>
</file>